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nstanti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CE"/>
    <a:srgbClr val="FF249E"/>
    <a:srgbClr val="9D2FFF"/>
    <a:srgbClr val="EF2ADC"/>
    <a:srgbClr val="5DBEFF"/>
    <a:srgbClr val="C038FF"/>
    <a:srgbClr val="FF4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C49-E25C-4C4C-9714-589793E8F3EF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12D6-0335-AB48-8079-A3F00F933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24DD-C098-D542-B651-6B189C561A5A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5F9E-0BA7-EE4B-B520-EB3DB0758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10FE-1EE6-B148-9997-844F9D215360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171D-5ED5-5D47-B04D-214627985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21D7-6CD6-584C-95F0-69ED66F17EFE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601-97C0-2A4B-AE2C-59635283B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756A-3188-F24C-AF9D-FE36612BE4D7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B373-7845-BD4B-8A42-1EADD7ADA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5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ECDD-AC57-0D4C-B8DA-0CAFC3F9AF3A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F216-13E5-E34C-99DB-E9FD90CBD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5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en-US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EFC7-93E8-424A-BE46-C49E6ED93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9009-20EF-8B45-9BE9-B74BE5553B05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9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A718-72FF-2048-A305-2021FBD75D4B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277D-0339-4745-8147-86B9D90F8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0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A79E-B660-614A-B4C3-9FDC6748B54A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4C6C-C728-9548-B1E9-CCFFFE3B6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8B33-88A9-A64B-A8CC-8E867E938D7A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D5AF-7494-AE40-A123-23275A6AD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087C-CF7F-514A-83B8-107653E1A5F7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F5C8-A195-234F-89E4-6EEB5405E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6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4802F4-FEE0-2544-9217-367D68207714}" type="datetimeFigureOut">
              <a:rPr lang="en-US"/>
              <a:pPr>
                <a:defRPr/>
              </a:pPr>
              <a:t>2/14/14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8EC5AB-3305-C74A-AC08-13ADB997F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700" r:id="rId3"/>
    <p:sldLayoutId id="2147483692" r:id="rId4"/>
    <p:sldLayoutId id="214748370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94730"/>
        </a:buClr>
        <a:buSzPct val="85000"/>
        <a:buFont typeface="Wingdings 2" charset="0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13A26"/>
        </a:buClr>
        <a:buSzPct val="85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94730"/>
        </a:buClr>
        <a:buSzPct val="85000"/>
        <a:buFont typeface="Wingdings 2" charset="0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94730"/>
        </a:buClr>
        <a:buSzPct val="85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5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Elective Course Selection Tutorial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for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2014-2015 School Year</a:t>
            </a:r>
            <a:endParaRPr lang="en-US" sz="3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  <a:cs typeface="+mj-cs"/>
              </a:rPr>
              <a:t>Gulf High School</a:t>
            </a:r>
            <a:endParaRPr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" name="Slid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5171" y="5177207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41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381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>
                <a:solidFill>
                  <a:schemeClr val="bg1"/>
                </a:solidFill>
                <a:ea typeface="+mn-ea"/>
                <a:cs typeface="+mn-cs"/>
              </a:rPr>
              <a:t>Game Design Academy!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u="sng" dirty="0" smtClean="0">
                <a:ea typeface="+mn-ea"/>
                <a:cs typeface="+mn-cs"/>
              </a:rPr>
              <a:t>Game &amp; Simulation Foundations </a:t>
            </a:r>
            <a:r>
              <a:rPr lang="en-US" sz="4000" dirty="0" smtClean="0">
                <a:ea typeface="+mn-ea"/>
                <a:cs typeface="+mn-cs"/>
              </a:rPr>
              <a:t>Course (entry level course for the Game Design Academy)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4000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What is NEW at GHS?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4" name="slide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459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415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ü"/>
            </a:pPr>
            <a:r>
              <a:rPr lang="en-US" sz="3200" dirty="0">
                <a:latin typeface="Constantia" charset="0"/>
              </a:rPr>
              <a:t>Do I need 2 years of the same foreign language if I want to go to college?  YES</a:t>
            </a:r>
          </a:p>
          <a:p>
            <a:pPr eaLnBrk="1" hangingPunct="1">
              <a:buFont typeface="Wingdings" charset="0"/>
              <a:buChar char="ü"/>
            </a:pPr>
            <a:endParaRPr lang="en-US" sz="3200" dirty="0">
              <a:latin typeface="Constantia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en-US" sz="3200" dirty="0">
                <a:latin typeface="Constantia" charset="0"/>
              </a:rPr>
              <a:t>Do I need a foreign language for my High School Diploma? NO</a:t>
            </a:r>
          </a:p>
          <a:p>
            <a:pPr eaLnBrk="1" hangingPunct="1">
              <a:buFont typeface="Wingdings" charset="0"/>
              <a:buChar char="ü"/>
            </a:pPr>
            <a:endParaRPr lang="en-US" sz="3200" dirty="0">
              <a:latin typeface="Constantia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en-US" sz="3200" dirty="0">
                <a:latin typeface="Constantia" charset="0"/>
              </a:rPr>
              <a:t>Is Intensive Reading required if I did not pass FCAT?  YES</a:t>
            </a:r>
          </a:p>
          <a:p>
            <a:pPr eaLnBrk="1" hangingPunct="1">
              <a:buFont typeface="Wingdings" charset="0"/>
              <a:buChar char="ü"/>
            </a:pPr>
            <a:endParaRPr lang="en-US" sz="3200" dirty="0">
              <a:latin typeface="Constantia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Frequently Asked Questions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3" name="slide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4201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4152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US" sz="4000" i="1" u="sng">
                <a:latin typeface="Constantia" charset="0"/>
              </a:rPr>
              <a:t>Thank you </a:t>
            </a:r>
            <a:r>
              <a:rPr lang="en-US" sz="4000">
                <a:latin typeface="Constantia" charset="0"/>
              </a:rPr>
              <a:t>for your cooperation!  Please turn in your elective course card into your teacher </a:t>
            </a:r>
            <a:r>
              <a:rPr lang="en-US" sz="6600">
                <a:latin typeface="Constantia" charset="0"/>
              </a:rPr>
              <a:t>TODAY!</a:t>
            </a:r>
          </a:p>
        </p:txBody>
      </p:sp>
      <p:pic>
        <p:nvPicPr>
          <p:cNvPr id="3" name="slide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32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232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FF87CE"/>
                </a:solidFill>
                <a:ea typeface="+mn-ea"/>
                <a:cs typeface="+mn-cs"/>
              </a:rPr>
              <a:t>Current 11</a:t>
            </a:r>
            <a:r>
              <a:rPr lang="en-US" sz="2800" baseline="30000" dirty="0" smtClean="0">
                <a:solidFill>
                  <a:srgbClr val="FF87CE"/>
                </a:solidFill>
                <a:ea typeface="+mn-ea"/>
                <a:cs typeface="+mn-cs"/>
              </a:rPr>
              <a:t>th</a:t>
            </a:r>
            <a:r>
              <a:rPr lang="en-US" sz="2800" dirty="0" smtClean="0">
                <a:solidFill>
                  <a:srgbClr val="FF87CE"/>
                </a:solidFill>
                <a:ea typeface="+mn-ea"/>
                <a:cs typeface="+mn-cs"/>
              </a:rPr>
              <a:t> grade (3</a:t>
            </a:r>
            <a:r>
              <a:rPr lang="en-US" sz="2800" baseline="30000" dirty="0" smtClean="0">
                <a:solidFill>
                  <a:srgbClr val="FF87CE"/>
                </a:solidFill>
                <a:ea typeface="+mn-ea"/>
                <a:cs typeface="+mn-cs"/>
              </a:rPr>
              <a:t>rd</a:t>
            </a:r>
            <a:r>
              <a:rPr lang="en-US" sz="2800" dirty="0" smtClean="0">
                <a:solidFill>
                  <a:srgbClr val="FF87CE"/>
                </a:solidFill>
                <a:ea typeface="+mn-ea"/>
                <a:cs typeface="+mn-cs"/>
              </a:rPr>
              <a:t> year in High School): Pink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9D2FFF"/>
                </a:solidFill>
                <a:ea typeface="+mn-ea"/>
                <a:cs typeface="+mn-cs"/>
              </a:rPr>
              <a:t>Current 10</a:t>
            </a:r>
            <a:r>
              <a:rPr lang="en-US" sz="2800" baseline="30000" dirty="0" smtClean="0">
                <a:solidFill>
                  <a:srgbClr val="9D2FFF"/>
                </a:solidFill>
                <a:ea typeface="+mn-ea"/>
                <a:cs typeface="+mn-cs"/>
              </a:rPr>
              <a:t>th</a:t>
            </a:r>
            <a:r>
              <a:rPr lang="en-US" sz="2800" dirty="0" smtClean="0">
                <a:solidFill>
                  <a:srgbClr val="9D2FFF"/>
                </a:solidFill>
                <a:ea typeface="+mn-ea"/>
                <a:cs typeface="+mn-cs"/>
              </a:rPr>
              <a:t> grade (2</a:t>
            </a:r>
            <a:r>
              <a:rPr lang="en-US" sz="2800" baseline="30000" dirty="0" smtClean="0">
                <a:solidFill>
                  <a:srgbClr val="9D2FFF"/>
                </a:solidFill>
                <a:ea typeface="+mn-ea"/>
                <a:cs typeface="+mn-cs"/>
              </a:rPr>
              <a:t>nd</a:t>
            </a:r>
            <a:r>
              <a:rPr lang="en-US" sz="2800" dirty="0" smtClean="0">
                <a:solidFill>
                  <a:srgbClr val="9D2FFF"/>
                </a:solidFill>
                <a:ea typeface="+mn-ea"/>
                <a:cs typeface="+mn-cs"/>
              </a:rPr>
              <a:t> year in </a:t>
            </a:r>
            <a:r>
              <a:rPr lang="en-US" sz="2700" dirty="0" smtClean="0">
                <a:solidFill>
                  <a:srgbClr val="9D2FFF"/>
                </a:solidFill>
                <a:ea typeface="+mn-ea"/>
                <a:cs typeface="+mn-cs"/>
              </a:rPr>
              <a:t>High School</a:t>
            </a:r>
            <a:r>
              <a:rPr lang="en-US" sz="2800" dirty="0" smtClean="0">
                <a:solidFill>
                  <a:srgbClr val="9D2FFF"/>
                </a:solidFill>
                <a:ea typeface="+mn-ea"/>
                <a:cs typeface="+mn-cs"/>
              </a:rPr>
              <a:t>):Purple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5DBEFF"/>
                </a:solidFill>
                <a:ea typeface="+mn-ea"/>
                <a:cs typeface="+mn-cs"/>
              </a:rPr>
              <a:t>Current 9</a:t>
            </a:r>
            <a:r>
              <a:rPr lang="en-US" sz="2800" baseline="30000" dirty="0" smtClean="0">
                <a:solidFill>
                  <a:srgbClr val="5DBEFF"/>
                </a:solidFill>
                <a:ea typeface="+mn-ea"/>
                <a:cs typeface="+mn-cs"/>
              </a:rPr>
              <a:t>th</a:t>
            </a:r>
            <a:r>
              <a:rPr lang="en-US" sz="2800" dirty="0" smtClean="0">
                <a:solidFill>
                  <a:srgbClr val="5DBEFF"/>
                </a:solidFill>
                <a:ea typeface="+mn-ea"/>
                <a:cs typeface="+mn-cs"/>
              </a:rPr>
              <a:t> grade (1</a:t>
            </a:r>
            <a:r>
              <a:rPr lang="en-US" sz="2800" baseline="30000" dirty="0" smtClean="0">
                <a:solidFill>
                  <a:srgbClr val="5DBEFF"/>
                </a:solidFill>
                <a:ea typeface="+mn-ea"/>
                <a:cs typeface="+mn-cs"/>
              </a:rPr>
              <a:t>st</a:t>
            </a:r>
            <a:r>
              <a:rPr lang="en-US" sz="2800" dirty="0" smtClean="0">
                <a:solidFill>
                  <a:srgbClr val="5DBEFF"/>
                </a:solidFill>
                <a:ea typeface="+mn-ea"/>
                <a:cs typeface="+mn-cs"/>
              </a:rPr>
              <a:t> year in High School): Blue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Course selection is based on how many years you are in high school – </a:t>
            </a:r>
            <a:r>
              <a:rPr lang="en-US" b="1" u="sng" dirty="0" smtClean="0">
                <a:solidFill>
                  <a:schemeClr val="bg1"/>
                </a:solidFill>
                <a:ea typeface="+mn-ea"/>
                <a:cs typeface="+mn-cs"/>
              </a:rPr>
              <a:t>not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 based on the credits you have!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  <a:cs typeface="+mj-cs"/>
              </a:rPr>
              <a:t>Take a look at your course card!</a:t>
            </a:r>
            <a:endParaRPr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5" name="slide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7878" y="509159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363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35835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ourse Sele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de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9756" y="541977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610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5295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dirty="0" smtClean="0">
                <a:ea typeface="+mn-ea"/>
                <a:cs typeface="+mn-cs"/>
              </a:rPr>
              <a:t>1 – First choice for elective course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dirty="0" smtClean="0">
                <a:ea typeface="+mn-ea"/>
                <a:cs typeface="+mn-cs"/>
              </a:rPr>
              <a:t>2 – Second choice for elective course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dirty="0" smtClean="0">
                <a:ea typeface="+mn-ea"/>
                <a:cs typeface="+mn-cs"/>
              </a:rPr>
              <a:t>3 – Third choice for elective course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3600" dirty="0" smtClean="0">
                <a:ea typeface="+mn-ea"/>
                <a:cs typeface="+mn-cs"/>
              </a:rPr>
              <a:t>4 – Fourth choice for elective course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accent2"/>
                </a:solidFill>
                <a:ea typeface="+mn-ea"/>
                <a:cs typeface="+mn-cs"/>
              </a:rPr>
              <a:t>1 – 2 – 3- 4 </a:t>
            </a:r>
            <a:endParaRPr lang="en-US" sz="40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  <a:cs typeface="+mj-cs"/>
              </a:rPr>
              <a:t>Number your choices:</a:t>
            </a:r>
            <a:endParaRPr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3" name="slid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2568" y="476340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02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9915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US" sz="4000">
                <a:solidFill>
                  <a:schemeClr val="bg1"/>
                </a:solidFill>
                <a:latin typeface="Constantia" charset="0"/>
              </a:rPr>
              <a:t>Have you fulfilled your </a:t>
            </a: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4000" b="1" u="sng">
                <a:solidFill>
                  <a:schemeClr val="bg1"/>
                </a:solidFill>
                <a:latin typeface="Constantia" charset="0"/>
              </a:rPr>
              <a:t>ONLINE REQUIRMENT</a:t>
            </a:r>
            <a:r>
              <a:rPr lang="en-US" sz="4000">
                <a:solidFill>
                  <a:schemeClr val="bg1"/>
                </a:solidFill>
                <a:latin typeface="Constantia" charset="0"/>
              </a:rPr>
              <a:t>?  </a:t>
            </a:r>
          </a:p>
          <a:p>
            <a:pPr marL="0" indent="0" eaLnBrk="1" hangingPunct="1">
              <a:buFont typeface="Wingdings 2" charset="0"/>
              <a:buNone/>
            </a:pPr>
            <a:endParaRPr lang="en-US" sz="3200">
              <a:latin typeface="Constantia" charset="0"/>
            </a:endParaRPr>
          </a:p>
          <a:p>
            <a:pPr marL="0" indent="0" eaLnBrk="1" hangingPunct="1">
              <a:buFont typeface="Wingdings 2" charset="0"/>
              <a:buNone/>
            </a:pPr>
            <a:endParaRPr lang="en-US" sz="3200">
              <a:latin typeface="Constantia" charset="0"/>
            </a:endParaRPr>
          </a:p>
          <a:p>
            <a:pPr marL="0" indent="0" eaLnBrk="1" hangingPunct="1">
              <a:buFont typeface="Wingdings 2" charset="0"/>
              <a:buNone/>
            </a:pPr>
            <a:r>
              <a:rPr lang="en-US" sz="3200">
                <a:latin typeface="Constantia" charset="0"/>
              </a:rPr>
              <a:t>If not –  you can CHOOSE eSchool for one of your elective choices.  You can do your class online in GHS’s computer lab during one of your elective periods.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Some things to consider: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4" name="slide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551966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2934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8613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>
                <a:ea typeface="+mn-ea"/>
                <a:cs typeface="+mn-cs"/>
              </a:rPr>
              <a:t>Health </a:t>
            </a:r>
            <a:r>
              <a:rPr lang="en-US" dirty="0" smtClean="0">
                <a:ea typeface="+mn-ea"/>
                <a:cs typeface="+mn-cs"/>
              </a:rPr>
              <a:t>Career Academy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Journalism (Yearbook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Music </a:t>
            </a:r>
            <a:r>
              <a:rPr lang="en-US" dirty="0">
                <a:ea typeface="+mn-ea"/>
                <a:cs typeface="+mn-cs"/>
              </a:rPr>
              <a:t>Tech &amp; Sound </a:t>
            </a:r>
            <a:r>
              <a:rPr lang="en-US" dirty="0" smtClean="0">
                <a:ea typeface="+mn-ea"/>
                <a:cs typeface="+mn-cs"/>
              </a:rPr>
              <a:t>Engineering </a:t>
            </a:r>
            <a:r>
              <a:rPr lang="en-US" dirty="0">
                <a:ea typeface="+mn-ea"/>
                <a:cs typeface="+mn-cs"/>
              </a:rPr>
              <a:t>(Morning News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Guided </a:t>
            </a:r>
            <a:r>
              <a:rPr lang="en-US" dirty="0">
                <a:ea typeface="+mn-ea"/>
                <a:cs typeface="+mn-cs"/>
              </a:rPr>
              <a:t>Workplace </a:t>
            </a: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Gaming Design Academy (NEW at GHS!)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  <a:ea typeface="+mn-ea"/>
                <a:cs typeface="+mn-cs"/>
              </a:rPr>
              <a:t>REQUIRE AN APPLICATION &amp; TEACHER APPROVAL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Make sure you fill an application out if you would like one of these courses! Applications in GUIDANCE.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Some things to consider. . .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4" name="slid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3898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8170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+mn-cs"/>
              </a:rPr>
              <a:t>Have you fulfilled your 1 credit in FINE ART?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ea typeface="+mn-ea"/>
                <a:cs typeface="+mn-cs"/>
              </a:rPr>
              <a:t>Classes that qualify: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Keyboarding (you must be able to read music)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Art 2 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Art 3 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Photography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Band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Intro to Information Technology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2 years of ROTC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>
                <a:ea typeface="+mn-ea"/>
                <a:cs typeface="+mn-cs"/>
              </a:rPr>
              <a:t>Communications Technology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Some things to consider...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4" name="slid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2407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3637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r>
              <a:rPr lang="en-US" sz="3200">
                <a:solidFill>
                  <a:schemeClr val="bg1"/>
                </a:solidFill>
                <a:latin typeface="Constantia" charset="0"/>
              </a:rPr>
              <a:t>DUAL Enrollment at PHSC?</a:t>
            </a:r>
          </a:p>
          <a:p>
            <a:pPr lvl="1" eaLnBrk="1" hangingPunct="1"/>
            <a:r>
              <a:rPr lang="en-US" sz="3000">
                <a:solidFill>
                  <a:schemeClr val="tx1"/>
                </a:solidFill>
                <a:latin typeface="Constantia" charset="0"/>
              </a:rPr>
              <a:t>Need 3.0 Cumulative GPA</a:t>
            </a:r>
          </a:p>
          <a:p>
            <a:pPr lvl="1" eaLnBrk="1" hangingPunct="1"/>
            <a:r>
              <a:rPr lang="en-US" sz="3000">
                <a:solidFill>
                  <a:schemeClr val="tx1"/>
                </a:solidFill>
                <a:latin typeface="Constantia" charset="0"/>
              </a:rPr>
              <a:t>Take the PERT test at PHCC</a:t>
            </a:r>
          </a:p>
          <a:p>
            <a:pPr lvl="1" eaLnBrk="1" hangingPunct="1"/>
            <a:r>
              <a:rPr lang="en-US" sz="3000">
                <a:solidFill>
                  <a:schemeClr val="tx1"/>
                </a:solidFill>
                <a:latin typeface="Constantia" charset="0"/>
              </a:rPr>
              <a:t>Meet with your School Counselor</a:t>
            </a:r>
          </a:p>
          <a:p>
            <a:pPr lvl="1" eaLnBrk="1" hangingPunct="1"/>
            <a:r>
              <a:rPr lang="en-US" sz="3000">
                <a:solidFill>
                  <a:schemeClr val="tx1"/>
                </a:solidFill>
                <a:latin typeface="Constantia" charset="0"/>
              </a:rPr>
              <a:t>Available for Juniors &amp; Seniors</a:t>
            </a:r>
          </a:p>
          <a:p>
            <a:pPr lvl="1" eaLnBrk="1" hangingPunct="1"/>
            <a:r>
              <a:rPr lang="en-US" sz="3000">
                <a:solidFill>
                  <a:schemeClr val="tx1"/>
                </a:solidFill>
                <a:latin typeface="Constantia" charset="0"/>
              </a:rPr>
              <a:t>Go to the information meeting coming to GHS this spring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Some things to consider...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4" name="slid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239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3748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73113"/>
            <a:ext cx="8229600" cy="5322887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>
                <a:ea typeface="+mn-ea"/>
                <a:cs typeface="+mn-cs"/>
              </a:rPr>
              <a:t> </a:t>
            </a:r>
            <a:r>
              <a:rPr lang="en-US" sz="3600" dirty="0" smtClean="0"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a typeface="+mn-ea"/>
                <a:cs typeface="+mn-cs"/>
              </a:rPr>
              <a:t>Marchman Technical Education Center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  <a:cs typeface="+mn-cs"/>
              </a:rPr>
              <a:t>Available for Juniors and Seniors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  <a:cs typeface="+mn-cs"/>
              </a:rPr>
              <a:t>Application Required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  <a:cs typeface="+mn-cs"/>
              </a:rPr>
              <a:t>Interested?  See Guidance!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  <a:cs typeface="+mn-cs"/>
              </a:rPr>
              <a:t>Want more information? Sign up in Guidance for this weeks presentation on February 20!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  <a:ea typeface="+mj-ea"/>
                <a:cs typeface="+mj-cs"/>
              </a:rPr>
              <a:t>Some things to consider....</a:t>
            </a:r>
            <a:endParaRPr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4" name="slid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2110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0788" objId="4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19261</TotalTime>
  <Words>444</Words>
  <Application>Microsoft Macintosh PowerPoint</Application>
  <PresentationFormat>On-screen Show (4:3)</PresentationFormat>
  <Paragraphs>71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Constantia</vt:lpstr>
      <vt:lpstr>ＭＳ Ｐゴシック</vt:lpstr>
      <vt:lpstr>Arial</vt:lpstr>
      <vt:lpstr>Wingdings 2</vt:lpstr>
      <vt:lpstr>Calibri</vt:lpstr>
      <vt:lpstr>Wingdings</vt:lpstr>
      <vt:lpstr>Paper</vt:lpstr>
      <vt:lpstr>Gulf High School</vt:lpstr>
      <vt:lpstr>Take a look at your course card!</vt:lpstr>
      <vt:lpstr>PowerPoint Presentation</vt:lpstr>
      <vt:lpstr>Number your choices:</vt:lpstr>
      <vt:lpstr>Some things to consider:</vt:lpstr>
      <vt:lpstr>Some things to consider. . .</vt:lpstr>
      <vt:lpstr>Some things to consider...</vt:lpstr>
      <vt:lpstr>Some things to consider...</vt:lpstr>
      <vt:lpstr>Some things to consider....</vt:lpstr>
      <vt:lpstr>What is NEW at GHS?</vt:lpstr>
      <vt:lpstr>Frequently Asked Questions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High School</dc:title>
  <dc:creator>GHS</dc:creator>
  <cp:lastModifiedBy>GHS</cp:lastModifiedBy>
  <cp:revision>37</cp:revision>
  <cp:lastPrinted>2014-02-11T16:50:17Z</cp:lastPrinted>
  <dcterms:created xsi:type="dcterms:W3CDTF">2014-01-31T13:54:03Z</dcterms:created>
  <dcterms:modified xsi:type="dcterms:W3CDTF">2014-02-14T18:56:31Z</dcterms:modified>
</cp:coreProperties>
</file>