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52" r:id="rId1"/>
  </p:sldMasterIdLst>
  <p:notesMasterIdLst>
    <p:notesMasterId r:id="rId47"/>
  </p:notesMasterIdLst>
  <p:handoutMasterIdLst>
    <p:handoutMasterId r:id="rId48"/>
  </p:handoutMasterIdLst>
  <p:sldIdLst>
    <p:sldId id="256" r:id="rId2"/>
    <p:sldId id="261" r:id="rId3"/>
    <p:sldId id="334" r:id="rId4"/>
    <p:sldId id="312" r:id="rId5"/>
    <p:sldId id="270" r:id="rId6"/>
    <p:sldId id="285" r:id="rId7"/>
    <p:sldId id="278" r:id="rId8"/>
    <p:sldId id="282" r:id="rId9"/>
    <p:sldId id="316" r:id="rId10"/>
    <p:sldId id="310" r:id="rId11"/>
    <p:sldId id="317" r:id="rId12"/>
    <p:sldId id="272" r:id="rId13"/>
    <p:sldId id="267" r:id="rId14"/>
    <p:sldId id="319" r:id="rId15"/>
    <p:sldId id="318" r:id="rId16"/>
    <p:sldId id="309" r:id="rId17"/>
    <p:sldId id="308" r:id="rId18"/>
    <p:sldId id="302" r:id="rId19"/>
    <p:sldId id="265" r:id="rId20"/>
    <p:sldId id="279" r:id="rId21"/>
    <p:sldId id="280" r:id="rId22"/>
    <p:sldId id="286" r:id="rId23"/>
    <p:sldId id="289" r:id="rId24"/>
    <p:sldId id="320" r:id="rId25"/>
    <p:sldId id="290" r:id="rId26"/>
    <p:sldId id="335" r:id="rId27"/>
    <p:sldId id="327" r:id="rId28"/>
    <p:sldId id="330" r:id="rId29"/>
    <p:sldId id="339" r:id="rId30"/>
    <p:sldId id="332" r:id="rId31"/>
    <p:sldId id="343" r:id="rId32"/>
    <p:sldId id="288" r:id="rId33"/>
    <p:sldId id="291" r:id="rId34"/>
    <p:sldId id="313" r:id="rId35"/>
    <p:sldId id="314" r:id="rId36"/>
    <p:sldId id="315" r:id="rId37"/>
    <p:sldId id="292" r:id="rId38"/>
    <p:sldId id="321" r:id="rId39"/>
    <p:sldId id="341" r:id="rId40"/>
    <p:sldId id="342" r:id="rId41"/>
    <p:sldId id="338" r:id="rId42"/>
    <p:sldId id="293" r:id="rId43"/>
    <p:sldId id="333" r:id="rId44"/>
    <p:sldId id="322" r:id="rId45"/>
    <p:sldId id="296" r:id="rId46"/>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ori Auxier" initials="" lastIdx="4" clrIdx="0"/>
  <p:cmAuthor id="1" name="dombrob" initials="d" lastIdx="16"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40000"/>
    <a:srgbClr val="0099CC"/>
    <a:srgbClr val="00CCFF"/>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49" autoAdjust="0"/>
    <p:restoredTop sz="95262" autoAdjust="0"/>
  </p:normalViewPr>
  <p:slideViewPr>
    <p:cSldViewPr>
      <p:cViewPr varScale="1">
        <p:scale>
          <a:sx n="87" d="100"/>
          <a:sy n="87" d="100"/>
        </p:scale>
        <p:origin x="-112" y="-344"/>
      </p:cViewPr>
      <p:guideLst>
        <p:guide orient="horz" pos="2160"/>
        <p:guide pos="2880"/>
      </p:guideLst>
    </p:cSldViewPr>
  </p:slideViewPr>
  <p:notesTextViewPr>
    <p:cViewPr>
      <p:scale>
        <a:sx n="100" d="100"/>
        <a:sy n="100" d="100"/>
      </p:scale>
      <p:origin x="0" y="0"/>
    </p:cViewPr>
  </p:notesTextViewPr>
  <p:sorterViewPr>
    <p:cViewPr>
      <p:scale>
        <a:sx n="81" d="100"/>
        <a:sy n="81" d="100"/>
      </p:scale>
      <p:origin x="0" y="108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651" cy="464256"/>
          </a:xfrm>
          <a:prstGeom prst="rect">
            <a:avLst/>
          </a:prstGeom>
        </p:spPr>
        <p:txBody>
          <a:bodyPr vert="horz" lIns="90370" tIns="45185" rIns="90370" bIns="45185" rtlCol="0"/>
          <a:lstStyle>
            <a:lvl1pPr algn="l">
              <a:defRPr sz="1200"/>
            </a:lvl1pPr>
          </a:lstStyle>
          <a:p>
            <a:endParaRPr lang="en-US" dirty="0"/>
          </a:p>
        </p:txBody>
      </p:sp>
      <p:sp>
        <p:nvSpPr>
          <p:cNvPr id="3" name="Date Placeholder 2"/>
          <p:cNvSpPr>
            <a:spLocks noGrp="1"/>
          </p:cNvSpPr>
          <p:nvPr>
            <p:ph type="dt" sz="quarter" idx="1"/>
          </p:nvPr>
        </p:nvSpPr>
        <p:spPr>
          <a:xfrm>
            <a:off x="3963480" y="0"/>
            <a:ext cx="3032651" cy="464256"/>
          </a:xfrm>
          <a:prstGeom prst="rect">
            <a:avLst/>
          </a:prstGeom>
        </p:spPr>
        <p:txBody>
          <a:bodyPr vert="horz" lIns="90370" tIns="45185" rIns="90370" bIns="45185" rtlCol="0"/>
          <a:lstStyle>
            <a:lvl1pPr algn="r">
              <a:defRPr sz="1200"/>
            </a:lvl1pPr>
          </a:lstStyle>
          <a:p>
            <a:fld id="{C2A5F573-11C3-427A-BB25-46827A751725}" type="datetimeFigureOut">
              <a:rPr lang="en-US" smtClean="0"/>
              <a:pPr/>
              <a:t>1/18/12</a:t>
            </a:fld>
            <a:endParaRPr lang="en-US" dirty="0"/>
          </a:p>
        </p:txBody>
      </p:sp>
      <p:sp>
        <p:nvSpPr>
          <p:cNvPr id="4" name="Footer Placeholder 3"/>
          <p:cNvSpPr>
            <a:spLocks noGrp="1"/>
          </p:cNvSpPr>
          <p:nvPr>
            <p:ph type="ftr" sz="quarter" idx="2"/>
          </p:nvPr>
        </p:nvSpPr>
        <p:spPr>
          <a:xfrm>
            <a:off x="0" y="8805175"/>
            <a:ext cx="3032651" cy="464256"/>
          </a:xfrm>
          <a:prstGeom prst="rect">
            <a:avLst/>
          </a:prstGeom>
        </p:spPr>
        <p:txBody>
          <a:bodyPr vert="horz" lIns="90370" tIns="45185" rIns="90370" bIns="451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480" y="8805175"/>
            <a:ext cx="3032651" cy="464256"/>
          </a:xfrm>
          <a:prstGeom prst="rect">
            <a:avLst/>
          </a:prstGeom>
        </p:spPr>
        <p:txBody>
          <a:bodyPr vert="horz" lIns="90370" tIns="45185" rIns="90370" bIns="45185" rtlCol="0" anchor="b"/>
          <a:lstStyle>
            <a:lvl1pPr algn="r">
              <a:defRPr sz="1200"/>
            </a:lvl1pPr>
          </a:lstStyle>
          <a:p>
            <a:fld id="{EC3F176B-371C-43BF-8DCC-4D34BBEF7D2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651" cy="464256"/>
          </a:xfrm>
          <a:prstGeom prst="rect">
            <a:avLst/>
          </a:prstGeom>
          <a:noFill/>
          <a:ln w="9525">
            <a:noFill/>
            <a:miter lim="800000"/>
            <a:headEnd/>
            <a:tailEnd/>
          </a:ln>
          <a:effectLst/>
        </p:spPr>
        <p:txBody>
          <a:bodyPr vert="horz" wrap="square" lIns="92955" tIns="46478" rIns="92955" bIns="46478" numCol="1" anchor="t" anchorCtr="0" compatLnSpc="1">
            <a:prstTxWarp prst="textNoShape">
              <a:avLst/>
            </a:prstTxWarp>
          </a:bodyPr>
          <a:lstStyle>
            <a:lvl1pPr defTabSz="928804">
              <a:defRPr sz="1200" smtClean="0"/>
            </a:lvl1pPr>
          </a:lstStyle>
          <a:p>
            <a:pPr>
              <a:defRPr/>
            </a:pPr>
            <a:endParaRPr lang="en-US" dirty="0"/>
          </a:p>
        </p:txBody>
      </p:sp>
      <p:sp>
        <p:nvSpPr>
          <p:cNvPr id="3075" name="Rectangle 3"/>
          <p:cNvSpPr>
            <a:spLocks noGrp="1" noChangeArrowheads="1"/>
          </p:cNvSpPr>
          <p:nvPr>
            <p:ph type="dt" idx="1"/>
          </p:nvPr>
        </p:nvSpPr>
        <p:spPr bwMode="auto">
          <a:xfrm>
            <a:off x="3963480" y="0"/>
            <a:ext cx="3032651" cy="464256"/>
          </a:xfrm>
          <a:prstGeom prst="rect">
            <a:avLst/>
          </a:prstGeom>
          <a:noFill/>
          <a:ln w="9525">
            <a:noFill/>
            <a:miter lim="800000"/>
            <a:headEnd/>
            <a:tailEnd/>
          </a:ln>
          <a:effectLst/>
        </p:spPr>
        <p:txBody>
          <a:bodyPr vert="horz" wrap="square" lIns="92955" tIns="46478" rIns="92955" bIns="46478" numCol="1" anchor="t" anchorCtr="0" compatLnSpc="1">
            <a:prstTxWarp prst="textNoShape">
              <a:avLst/>
            </a:prstTxWarp>
          </a:bodyPr>
          <a:lstStyle>
            <a:lvl1pPr algn="r" defTabSz="928804">
              <a:defRPr sz="1200" smtClean="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084" y="4404156"/>
            <a:ext cx="5597532" cy="4172028"/>
          </a:xfrm>
          <a:prstGeom prst="rect">
            <a:avLst/>
          </a:prstGeom>
          <a:noFill/>
          <a:ln w="9525">
            <a:noFill/>
            <a:miter lim="800000"/>
            <a:headEnd/>
            <a:tailEnd/>
          </a:ln>
          <a:effectLst/>
        </p:spPr>
        <p:txBody>
          <a:bodyPr vert="horz" wrap="square" lIns="92955" tIns="46478" rIns="92955" bIns="464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5175"/>
            <a:ext cx="3032651" cy="464256"/>
          </a:xfrm>
          <a:prstGeom prst="rect">
            <a:avLst/>
          </a:prstGeom>
          <a:noFill/>
          <a:ln w="9525">
            <a:noFill/>
            <a:miter lim="800000"/>
            <a:headEnd/>
            <a:tailEnd/>
          </a:ln>
          <a:effectLst/>
        </p:spPr>
        <p:txBody>
          <a:bodyPr vert="horz" wrap="square" lIns="92955" tIns="46478" rIns="92955" bIns="46478" numCol="1" anchor="b" anchorCtr="0" compatLnSpc="1">
            <a:prstTxWarp prst="textNoShape">
              <a:avLst/>
            </a:prstTxWarp>
          </a:bodyPr>
          <a:lstStyle>
            <a:lvl1pPr defTabSz="928804">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963480" y="8805175"/>
            <a:ext cx="3032651" cy="464256"/>
          </a:xfrm>
          <a:prstGeom prst="rect">
            <a:avLst/>
          </a:prstGeom>
          <a:noFill/>
          <a:ln w="9525">
            <a:noFill/>
            <a:miter lim="800000"/>
            <a:headEnd/>
            <a:tailEnd/>
          </a:ln>
          <a:effectLst/>
        </p:spPr>
        <p:txBody>
          <a:bodyPr vert="horz" wrap="square" lIns="92955" tIns="46478" rIns="92955" bIns="46478" numCol="1" anchor="b" anchorCtr="0" compatLnSpc="1">
            <a:prstTxWarp prst="textNoShape">
              <a:avLst/>
            </a:prstTxWarp>
          </a:bodyPr>
          <a:lstStyle>
            <a:lvl1pPr algn="r" defTabSz="928804">
              <a:defRPr sz="1200" smtClean="0"/>
            </a:lvl1pPr>
          </a:lstStyle>
          <a:p>
            <a:pPr>
              <a:defRPr/>
            </a:pPr>
            <a:fld id="{588BF9B5-44E2-42F5-B391-7CED342F34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BC48C33-0FCC-433B-BF45-9B177405415D}" type="slidenum">
              <a:rPr lang="en-US"/>
              <a:pPr/>
              <a:t>1</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C5592A3-CC09-48F9-B683-CC968988A1F4}" type="slidenum">
              <a:rPr lang="en-US"/>
              <a:pPr/>
              <a:t>10</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C5592A3-CC09-48F9-B683-CC968988A1F4}" type="slidenum">
              <a:rPr lang="en-US"/>
              <a:pPr/>
              <a:t>11</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42AC280-5875-4D94-B8F9-3B98B6615CF6}" type="slidenum">
              <a:rPr lang="en-US"/>
              <a:pPr/>
              <a:t>12</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98CDC-115A-4CF5-8E6F-696CA137F515}" type="slidenum">
              <a:rPr lang="en-US"/>
              <a:pPr/>
              <a:t>13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98CDC-115A-4CF5-8E6F-696CA137F515}" type="slidenum">
              <a:rPr lang="en-US"/>
              <a:pPr/>
              <a:t>14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98CDC-115A-4CF5-8E6F-696CA137F515}" type="slidenum">
              <a:rPr lang="en-US"/>
              <a:pPr/>
              <a:t>15</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98CDC-115A-4CF5-8E6F-696CA137F515}" type="slidenum">
              <a:rPr lang="en-US"/>
              <a:pPr/>
              <a:t>16</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D698CDC-115A-4CF5-8E6F-696CA137F515}" type="slidenum">
              <a:rPr lang="en-US"/>
              <a:pPr/>
              <a:t>17</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7A75388-7D4E-474E-9126-E55C8367C9DD}" type="slidenum">
              <a:rPr lang="en-US"/>
              <a:pPr/>
              <a:t>19</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28B2BD2-C630-45A2-8B57-5BBE14D8314F}" type="slidenum">
              <a:rPr lang="en-US"/>
              <a:pPr/>
              <a:t>20</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2994A02-8BE5-4857-8950-B4282BB2DA4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FBC882B-8529-43A1-AEED-EB285A19B47F}" type="slidenum">
              <a:rPr lang="en-US"/>
              <a:pPr/>
              <a:t>21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2994A02-8BE5-4857-8950-B4282BB2DA4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2994A02-8BE5-4857-8950-B4282BB2DA4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CDFC64B-7CB0-4356-ADD0-E2AD5A112C27}" type="slidenum">
              <a:rPr lang="en-US"/>
              <a:pPr/>
              <a:t>5</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F6B4F32-3E2F-454E-9D44-F99544994AA1}" type="slidenum">
              <a:rPr lang="en-US"/>
              <a:pPr/>
              <a:t>6</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26910BD-BC8F-44F6-9850-627DE405E189}" type="slidenum">
              <a:rPr lang="en-US"/>
              <a:pPr/>
              <a:t>7</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D43D921-71BB-4254-85EE-9762FE279CBC}" type="slidenum">
              <a:rPr lang="en-US"/>
              <a:pPr/>
              <a:t>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D43D921-71BB-4254-85EE-9762FE279CBC}" type="slidenum">
              <a:rPr lang="en-US"/>
              <a:pPr/>
              <a:t>9</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A5464F-E5D4-454D-827A-D526E764AC9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CE4555-104E-4357-B954-3DE5AC4BA31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833E8F-E279-47D6-96ED-F9975F60124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45360A0-E6F0-4156-A8FE-906C2149139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09E352-2921-4723-B37D-8758B5E18A0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E1823-C413-424D-B043-BF8EF3994F8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C1CE5D-E235-4CD0-A6CC-D0214AB75FC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8A74AFD-63EE-4695-8A35-68A35B85ADA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D603652-2D1D-4735-85ED-423192EB3C1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A2F78BA-CAF8-4802-A057-B0FE805DB6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4D95A7-F0FF-435D-BD83-96A6F4A636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4912C4-58AC-4FA4-A316-0D4FA8E4E9C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D8DFC26-5686-45CC-A861-7A833297F1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afsa.gov/" TargetMode="External"/><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afsa.gov/" TargetMode="External"/><Relationship Id="rId8" Type="http://schemas.openxmlformats.org/officeDocument/2006/relationships/hyperlink" Target="http://www.pin.ed.gov/" TargetMode="External"/><Relationship Id="rId9"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afsa.gov/" TargetMode="External"/><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afsa.ed.gov/" TargetMode="External"/><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loridastudentfinancialaid.org/" TargetMode="External"/><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floridastudentfinancialaid.org/"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hyperlink" Target="http://www.floridastudentfinancialaid.org/SSFAD/home/uamain.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www.floridastudentfinancialaid.org/SSFAD/bf/awardamt.htm" TargetMode="External"/><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www.foridastudentfinancialaid.org/SSFAD/factsheets/BF.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hyperlink" Target="http://www.floridastudentfinancialaid.org/SSFAD/home/ProgramsOffered.htm"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hyperlink" Target="http://www.floridastudentfinancialaid.org/SSFAD/home/ProgramsOffered.htm"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hyperlink" Target="http://www.facts.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hyperlink" Target="http://www.fastweb.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ftc.gov/" TargetMode="External"/><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2.jpeg"/><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hyperlink" Target="http://www.finaid.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7" Type="http://schemas.openxmlformats.org/officeDocument/2006/relationships/image" Target="../media/image14.wmf"/><Relationship Id="rId8" Type="http://schemas.openxmlformats.org/officeDocument/2006/relationships/hyperlink" Target="http://www.navigatingyourfuture.org/"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hyperlink" Target="mailto:OSFA@fldoe.org" TargetMode="External"/><Relationship Id="rId4" Type="http://schemas.openxmlformats.org/officeDocument/2006/relationships/image" Target="../media/image1.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www.floridastudentfinancialaid.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jpeg"/><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8" Type="http://schemas.openxmlformats.org/officeDocument/2006/relationships/hyperlink" Target="http://www.collegeboard.com/student/pay/add-it-up/4494.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www.pin.ed.gov/" TargetMode="External"/><Relationship Id="rId8" Type="http://schemas.openxmlformats.org/officeDocument/2006/relationships/image" Target="../media/image5.emf"/><Relationship Id="rId9" Type="http://schemas.openxmlformats.org/officeDocument/2006/relationships/hyperlink" Target="http://www.fafsa.ed.gov/"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051" name="Rectangle 1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052" name="Picture 1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053" name="Picture 1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054" name="Picture 1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055" name="Picture 19"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056" name="Rectangle 20"/>
          <p:cNvSpPr>
            <a:spLocks noGrp="1" noChangeArrowheads="1"/>
          </p:cNvSpPr>
          <p:nvPr>
            <p:ph type="ctrTitle"/>
          </p:nvPr>
        </p:nvSpPr>
        <p:spPr>
          <a:xfrm>
            <a:off x="2286000" y="2130425"/>
            <a:ext cx="6172200" cy="2289175"/>
          </a:xfrm>
        </p:spPr>
        <p:txBody>
          <a:bodyPr/>
          <a:lstStyle/>
          <a:p>
            <a:pPr eaLnBrk="1" hangingPunct="1"/>
            <a:r>
              <a:rPr lang="en-US" sz="6000" b="1" i="1" dirty="0" smtClean="0">
                <a:latin typeface="Bradley Hand ITC" pitchFamily="66" charset="0"/>
              </a:rPr>
              <a:t>Financial Aid Overview</a:t>
            </a:r>
            <a:br>
              <a:rPr lang="en-US" sz="6000" b="1" i="1" dirty="0" smtClean="0">
                <a:latin typeface="Bradley Hand ITC" pitchFamily="66" charset="0"/>
              </a:rPr>
            </a:br>
            <a:r>
              <a:rPr lang="en-US" sz="6000" b="1" i="1" dirty="0" smtClean="0">
                <a:solidFill>
                  <a:schemeClr val="tx1"/>
                </a:solidFill>
                <a:latin typeface="Bradley Hand ITC" pitchFamily="66" charset="0"/>
              </a:rPr>
              <a:t>2011-12</a:t>
            </a:r>
            <a:r>
              <a:rPr lang="en-US" sz="6000" b="1" i="1" dirty="0" smtClean="0">
                <a:latin typeface="Bradley Hand ITC" pitchFamily="66" charset="0"/>
              </a:rPr>
              <a:t> </a:t>
            </a:r>
          </a:p>
        </p:txBody>
      </p:sp>
      <p:pic>
        <p:nvPicPr>
          <p:cNvPr id="2057" name="Picture 22"/>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9699" name="Rectangle 3"/>
          <p:cNvSpPr>
            <a:spLocks noChangeArrowheads="1"/>
          </p:cNvSpPr>
          <p:nvPr/>
        </p:nvSpPr>
        <p:spPr bwMode="auto">
          <a:xfrm>
            <a:off x="0" y="5867400"/>
            <a:ext cx="9144000" cy="0"/>
          </a:xfrm>
          <a:prstGeom prst="rect">
            <a:avLst/>
          </a:prstGeom>
          <a:noFill/>
          <a:ln w="9525">
            <a:noFill/>
            <a:miter lim="800000"/>
            <a:headEnd/>
            <a:tailEnd/>
          </a:ln>
        </p:spPr>
        <p:txBody>
          <a:bodyPr wrap="none" anchor="ctr">
            <a:spAutoFit/>
          </a:bodyPr>
          <a:lstStyle/>
          <a:p>
            <a:endParaRPr lang="en-US" dirty="0"/>
          </a:p>
        </p:txBody>
      </p:sp>
      <p:pic>
        <p:nvPicPr>
          <p:cNvPr id="2970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9701"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9702"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9703"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9704"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“FAFSA on the Web” Worksheet</a:t>
            </a:r>
          </a:p>
        </p:txBody>
      </p:sp>
      <p:sp>
        <p:nvSpPr>
          <p:cNvPr id="29705" name="Rectangle 9"/>
          <p:cNvSpPr>
            <a:spLocks noGrp="1" noChangeArrowheads="1"/>
          </p:cNvSpPr>
          <p:nvPr>
            <p:ph type="body" idx="1"/>
          </p:nvPr>
        </p:nvSpPr>
        <p:spPr>
          <a:xfrm>
            <a:off x="1600200" y="1600200"/>
            <a:ext cx="7391400" cy="4525963"/>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Allows you to read and complete FAFSA questions before entering your information online</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Questions are </a:t>
            </a:r>
            <a:r>
              <a:rPr lang="en-US" sz="2000" dirty="0" smtClean="0">
                <a:latin typeface="Verdana" pitchFamily="34" charset="0"/>
                <a:ea typeface="+mn-ea"/>
                <a:cs typeface="+mn-cs"/>
              </a:rPr>
              <a:t>listed in the same order that they appear on the official electronic application</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Available online at: </a:t>
            </a:r>
            <a:r>
              <a:rPr lang="en-US" sz="2000" dirty="0" smtClean="0">
                <a:latin typeface="Verdana" pitchFamily="34" charset="0"/>
                <a:ea typeface="+mn-ea"/>
                <a:cs typeface="+mn-cs"/>
                <a:hlinkClick r:id="rId7"/>
              </a:rPr>
              <a:t>www.fafsa.gov</a:t>
            </a:r>
            <a:endParaRPr lang="en-US" sz="2000" dirty="0" smtClean="0">
              <a:latin typeface="Verdana" pitchFamily="34" charset="0"/>
              <a:ea typeface="+mn-ea"/>
              <a:cs typeface="+mn-cs"/>
            </a:endParaRP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You can also obtain printed copies of this worksheet by calling 1-800-4-FED-AID (1-800-433-3243) or through your financial aid office </a:t>
            </a:r>
          </a:p>
          <a:p>
            <a:pPr indent="-382588" defTabSz="1019175" eaLnBrk="1" hangingPunct="1">
              <a:lnSpc>
                <a:spcPct val="80000"/>
              </a:lnSpc>
              <a:spcAft>
                <a:spcPct val="20000"/>
              </a:spcAft>
              <a:buClr>
                <a:schemeClr val="tx2"/>
              </a:buClr>
              <a:buSzPct val="70000"/>
              <a:buFont typeface="Wingdings" pitchFamily="2" charset="2"/>
              <a:buChar char="l"/>
            </a:pPr>
            <a:endParaRPr lang="en-US" sz="1800" dirty="0" smtClean="0">
              <a:latin typeface="Verdana" pitchFamily="34" charset="0"/>
            </a:endParaRPr>
          </a:p>
        </p:txBody>
      </p:sp>
      <p:pic>
        <p:nvPicPr>
          <p:cNvPr id="29706" name="Picture 10"/>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9699" name="Rectangle 3"/>
          <p:cNvSpPr>
            <a:spLocks noChangeArrowheads="1"/>
          </p:cNvSpPr>
          <p:nvPr/>
        </p:nvSpPr>
        <p:spPr bwMode="auto">
          <a:xfrm>
            <a:off x="0" y="5867400"/>
            <a:ext cx="9144000" cy="0"/>
          </a:xfrm>
          <a:prstGeom prst="rect">
            <a:avLst/>
          </a:prstGeom>
          <a:noFill/>
          <a:ln w="9525">
            <a:noFill/>
            <a:miter lim="800000"/>
            <a:headEnd/>
            <a:tailEnd/>
          </a:ln>
        </p:spPr>
        <p:txBody>
          <a:bodyPr wrap="none" anchor="ctr">
            <a:spAutoFit/>
          </a:bodyPr>
          <a:lstStyle/>
          <a:p>
            <a:endParaRPr lang="en-US" dirty="0"/>
          </a:p>
        </p:txBody>
      </p:sp>
      <p:pic>
        <p:nvPicPr>
          <p:cNvPr id="2970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9701"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9702"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9703"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9704"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Complete the FAFSA - Electronically</a:t>
            </a:r>
          </a:p>
        </p:txBody>
      </p:sp>
      <p:sp>
        <p:nvSpPr>
          <p:cNvPr id="29705" name="Rectangle 9"/>
          <p:cNvSpPr>
            <a:spLocks noGrp="1" noChangeArrowheads="1"/>
          </p:cNvSpPr>
          <p:nvPr>
            <p:ph type="body" idx="1"/>
          </p:nvPr>
        </p:nvSpPr>
        <p:spPr>
          <a:xfrm>
            <a:off x="1600200" y="1600200"/>
            <a:ext cx="7391400" cy="4525963"/>
          </a:xfrm>
        </p:spPr>
        <p:txBody>
          <a:bodyPr/>
          <a:lstStyle/>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Go to </a:t>
            </a:r>
            <a:r>
              <a:rPr lang="en-US" sz="2000" dirty="0" smtClean="0">
                <a:latin typeface="Verdana" pitchFamily="34" charset="0"/>
                <a:ea typeface="+mn-ea"/>
                <a:cs typeface="+mn-cs"/>
                <a:hlinkClick r:id="rId7"/>
              </a:rPr>
              <a:t>www.fafsa.gov</a:t>
            </a:r>
            <a:r>
              <a:rPr lang="en-US" sz="2000" dirty="0" smtClean="0">
                <a:latin typeface="Verdana" pitchFamily="34" charset="0"/>
                <a:ea typeface="+mn-ea"/>
                <a:cs typeface="+mn-cs"/>
              </a:rPr>
              <a:t> and click on “Fill Out Your FAFSA”</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Or complete the FAFSA by transferring the data from your “FAFSA on the Web” worksheet to your electronic application, if applicable </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b="1" dirty="0" smtClean="0">
                <a:latin typeface="Verdana" pitchFamily="34" charset="0"/>
                <a:ea typeface="+mn-ea"/>
                <a:cs typeface="+mn-cs"/>
              </a:rPr>
              <a:t>NEW</a:t>
            </a:r>
            <a:r>
              <a:rPr lang="en-US" sz="2000" dirty="0" smtClean="0">
                <a:latin typeface="Verdana" pitchFamily="34" charset="0"/>
                <a:ea typeface="+mn-ea"/>
                <a:cs typeface="+mn-cs"/>
              </a:rPr>
              <a:t> - IRS Data Retrieval option is now available </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Sign and submit the electronic FAFSA with your PIN</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solidFill>
                  <a:srgbClr val="000000"/>
                </a:solidFill>
                <a:latin typeface="Verdana" pitchFamily="34" charset="0"/>
              </a:rPr>
              <a:t>Remember, you can apply for a PIN before or during the FAFSA process</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solidFill>
                  <a:srgbClr val="000000"/>
                </a:solidFill>
                <a:latin typeface="Verdana" pitchFamily="34" charset="0"/>
              </a:rPr>
              <a:t>If you cannot remember your PIN, you may request a duplicate PIN by visiting </a:t>
            </a:r>
            <a:r>
              <a:rPr lang="en-US" sz="2000" dirty="0" smtClean="0">
                <a:solidFill>
                  <a:srgbClr val="000000"/>
                </a:solidFill>
                <a:latin typeface="Verdana" pitchFamily="34" charset="0"/>
                <a:hlinkClick r:id="rId8"/>
              </a:rPr>
              <a:t>www.pin.ed.gov</a:t>
            </a:r>
            <a:endParaRPr lang="en-US" sz="2000" dirty="0" smtClean="0">
              <a:solidFill>
                <a:srgbClr val="000000"/>
              </a:solidFill>
              <a:latin typeface="Verdana" pitchFamily="34" charset="0"/>
            </a:endParaRPr>
          </a:p>
          <a:p>
            <a:pPr marL="742950" lvl="2" indent="-382588" defTabSz="1019175" eaLnBrk="1" hangingPunct="1">
              <a:lnSpc>
                <a:spcPct val="80000"/>
              </a:lnSpc>
              <a:spcAft>
                <a:spcPct val="20000"/>
              </a:spcAft>
              <a:buClr>
                <a:schemeClr val="tx2"/>
              </a:buClr>
              <a:buSzPct val="70000"/>
              <a:buFont typeface="Wingdings" pitchFamily="2" charset="2"/>
              <a:buChar char="l"/>
            </a:pPr>
            <a:endParaRPr lang="en-US" sz="1800" dirty="0" smtClean="0">
              <a:latin typeface="Verdana" pitchFamily="34" charset="0"/>
              <a:ea typeface="+mn-ea"/>
              <a:cs typeface="+mn-cs"/>
            </a:endParaRPr>
          </a:p>
        </p:txBody>
      </p:sp>
      <p:pic>
        <p:nvPicPr>
          <p:cNvPr id="29706" name="Picture 10"/>
          <p:cNvPicPr>
            <a:picLocks noChangeAspect="1" noChangeArrowheads="1"/>
          </p:cNvPicPr>
          <p:nvPr/>
        </p:nvPicPr>
        <p:blipFill>
          <a:blip r:embed="rId9"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9219"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922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9221"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9222"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9223"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9224"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FAFSA Web site</a:t>
            </a:r>
            <a:endParaRPr lang="en-US" sz="4000" b="1" dirty="0" smtClean="0">
              <a:solidFill>
                <a:srgbClr val="FF0000"/>
              </a:solidFill>
              <a:latin typeface="Bradley Hand ITC" pitchFamily="66" charset="0"/>
            </a:endParaRPr>
          </a:p>
        </p:txBody>
      </p:sp>
      <p:sp>
        <p:nvSpPr>
          <p:cNvPr id="9225" name="Rectangle 9"/>
          <p:cNvSpPr>
            <a:spLocks noGrp="1" noChangeArrowheads="1"/>
          </p:cNvSpPr>
          <p:nvPr>
            <p:ph type="body" idx="1"/>
          </p:nvPr>
        </p:nvSpPr>
        <p:spPr>
          <a:xfrm>
            <a:off x="1600200" y="1600200"/>
            <a:ext cx="7391400" cy="4525963"/>
          </a:xfrm>
        </p:spPr>
        <p:txBody>
          <a:bodyPr/>
          <a:lstStyle/>
          <a:p>
            <a:pPr eaLnBrk="1" hangingPunct="1">
              <a:lnSpc>
                <a:spcPct val="90000"/>
              </a:lnSpc>
              <a:buFontTx/>
              <a:buNone/>
            </a:pPr>
            <a:endParaRPr lang="en-US" sz="2400" b="1" dirty="0" smtClean="0">
              <a:solidFill>
                <a:srgbClr val="000000"/>
              </a:solidFill>
              <a:latin typeface="Verdana" pitchFamily="34" charset="0"/>
            </a:endParaRPr>
          </a:p>
          <a:p>
            <a:pPr lvl="1" eaLnBrk="1" hangingPunct="1">
              <a:lnSpc>
                <a:spcPct val="90000"/>
              </a:lnSpc>
              <a:buFontTx/>
              <a:buNone/>
            </a:pPr>
            <a:endParaRPr lang="en-US" sz="3200" dirty="0" smtClean="0">
              <a:latin typeface="Verdana" pitchFamily="34" charset="0"/>
            </a:endParaRPr>
          </a:p>
        </p:txBody>
      </p:sp>
      <p:pic>
        <p:nvPicPr>
          <p:cNvPr id="9226"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pic>
        <p:nvPicPr>
          <p:cNvPr id="2" name="Picture 2"/>
          <p:cNvPicPr>
            <a:picLocks noChangeAspect="1" noChangeArrowheads="1"/>
          </p:cNvPicPr>
          <p:nvPr/>
        </p:nvPicPr>
        <p:blipFill>
          <a:blip r:embed="rId8" cstate="print"/>
          <a:srcRect t="13889" r="4861" b="11111"/>
          <a:stretch>
            <a:fillRect/>
          </a:stretch>
        </p:blipFill>
        <p:spPr bwMode="auto">
          <a:xfrm>
            <a:off x="2057400" y="1524000"/>
            <a:ext cx="6057430" cy="3810000"/>
          </a:xfrm>
          <a:prstGeom prst="rect">
            <a:avLst/>
          </a:prstGeom>
          <a:noFill/>
          <a:ln w="9525">
            <a:solidFill>
              <a:schemeClr val="accent1"/>
            </a:solidFill>
            <a:miter lim="800000"/>
            <a:headEnd/>
            <a:tailEnd/>
          </a:ln>
          <a:effectLst/>
        </p:spPr>
      </p:pic>
      <p:sp>
        <p:nvSpPr>
          <p:cNvPr id="19" name="TextBox 18"/>
          <p:cNvSpPr txBox="1"/>
          <p:nvPr/>
        </p:nvSpPr>
        <p:spPr>
          <a:xfrm>
            <a:off x="7467600" y="2362200"/>
            <a:ext cx="1447800" cy="523220"/>
          </a:xfrm>
          <a:prstGeom prst="rect">
            <a:avLst/>
          </a:prstGeom>
          <a:noFill/>
        </p:spPr>
        <p:txBody>
          <a:bodyPr wrap="square" rtlCol="0">
            <a:spAutoFit/>
          </a:bodyPr>
          <a:lstStyle/>
          <a:p>
            <a:r>
              <a:rPr lang="en-US" sz="2800" b="1" i="1" dirty="0" smtClean="0">
                <a:latin typeface="Bradley Hand ITC" pitchFamily="66" charset="0"/>
              </a:rPr>
              <a:t>FREE! </a:t>
            </a:r>
            <a:endParaRPr lang="en-US" sz="2800" b="1" i="1" dirty="0">
              <a:latin typeface="Bradley Hand ITC" pitchFamily="66" charset="0"/>
            </a:endParaRPr>
          </a:p>
        </p:txBody>
      </p:sp>
      <p:cxnSp>
        <p:nvCxnSpPr>
          <p:cNvPr id="16" name="Straight Arrow Connector 15"/>
          <p:cNvCxnSpPr/>
          <p:nvPr/>
        </p:nvCxnSpPr>
        <p:spPr>
          <a:xfrm rot="10800000">
            <a:off x="5715000" y="1905000"/>
            <a:ext cx="1828800"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253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253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253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253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2536"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Complete the FAFSA - Paper</a:t>
            </a:r>
          </a:p>
        </p:txBody>
      </p:sp>
      <p:sp>
        <p:nvSpPr>
          <p:cNvPr id="22537" name="Rectangle 9"/>
          <p:cNvSpPr>
            <a:spLocks noGrp="1" noChangeArrowheads="1"/>
          </p:cNvSpPr>
          <p:nvPr>
            <p:ph type="body" idx="1"/>
          </p:nvPr>
        </p:nvSpPr>
        <p:spPr>
          <a:xfrm>
            <a:off x="1600200" y="1600200"/>
            <a:ext cx="7391400" cy="4525963"/>
          </a:xfrm>
        </p:spPr>
        <p:txBody>
          <a:bodyPr/>
          <a:lstStyle/>
          <a:p>
            <a:pPr marL="342900"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You can request a paper FAFSA in English or Spanish from the Federal Student Aid Information Center by calling 1-800-4-FED-AID (1-800-433-3243)</a:t>
            </a: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 .pdf version of the application is also available at </a:t>
            </a:r>
            <a:r>
              <a:rPr lang="en-US" sz="2000" dirty="0" smtClean="0">
                <a:latin typeface="Verdana" pitchFamily="34" charset="0"/>
                <a:ea typeface="+mn-ea"/>
                <a:cs typeface="+mn-cs"/>
                <a:hlinkClick r:id="rId7"/>
              </a:rPr>
              <a:t>www.fafsa.gov</a:t>
            </a:r>
            <a:endParaRPr lang="en-US" sz="2000" dirty="0" smtClean="0">
              <a:latin typeface="Verdana" pitchFamily="34" charset="0"/>
              <a:ea typeface="+mn-ea"/>
              <a:cs typeface="+mn-cs"/>
            </a:endParaRPr>
          </a:p>
          <a:p>
            <a:pPr marL="342900"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Complete, sign, and mail the FAFSA in the pre-addressed envelope, or send it to the address indicated in the .pdf version (if you printed one)</a:t>
            </a:r>
          </a:p>
          <a:p>
            <a:pPr marL="342900"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Your FAFSA will be processed in two to three weeks</a:t>
            </a: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May take longer during peak processing times</a:t>
            </a:r>
          </a:p>
          <a:p>
            <a:pPr lvl="1" algn="just" eaLnBrk="1" hangingPunct="1">
              <a:lnSpc>
                <a:spcPct val="85000"/>
              </a:lnSpc>
              <a:buClr>
                <a:schemeClr val="tx1"/>
              </a:buClr>
              <a:buNone/>
            </a:pPr>
            <a:endParaRPr lang="en-US" sz="2000" dirty="0" smtClean="0">
              <a:solidFill>
                <a:srgbClr val="000000"/>
              </a:solidFill>
            </a:endParaRPr>
          </a:p>
        </p:txBody>
      </p:sp>
      <p:pic>
        <p:nvPicPr>
          <p:cNvPr id="22538" name="Picture 10"/>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253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253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253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253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2536" name="Rectangle 8"/>
          <p:cNvSpPr>
            <a:spLocks noGrp="1" noChangeArrowheads="1"/>
          </p:cNvSpPr>
          <p:nvPr>
            <p:ph type="title"/>
          </p:nvPr>
        </p:nvSpPr>
        <p:spPr>
          <a:xfrm>
            <a:off x="1524000" y="228600"/>
            <a:ext cx="7620000" cy="1143000"/>
          </a:xfrm>
        </p:spPr>
        <p:txBody>
          <a:bodyPr/>
          <a:lstStyle/>
          <a:p>
            <a:pPr eaLnBrk="1" hangingPunct="1"/>
            <a:r>
              <a:rPr lang="en-US" sz="4000" b="1" i="1" dirty="0" smtClean="0">
                <a:latin typeface="Bradley Hand ITC" pitchFamily="66" charset="0"/>
              </a:rPr>
              <a:t>Your Student Aid Report (SAR)</a:t>
            </a:r>
          </a:p>
        </p:txBody>
      </p:sp>
      <p:sp>
        <p:nvSpPr>
          <p:cNvPr id="22537" name="Rectangle 9"/>
          <p:cNvSpPr>
            <a:spLocks noGrp="1" noChangeArrowheads="1"/>
          </p:cNvSpPr>
          <p:nvPr>
            <p:ph type="body" idx="1"/>
          </p:nvPr>
        </p:nvSpPr>
        <p:spPr>
          <a:xfrm>
            <a:off x="1600200" y="1600200"/>
            <a:ext cx="7391400" cy="4525963"/>
          </a:xfrm>
        </p:spPr>
        <p:txBody>
          <a:bodyPr/>
          <a:lstStyle/>
          <a:p>
            <a:pPr>
              <a:spcAft>
                <a:spcPct val="25000"/>
              </a:spcAft>
              <a:buFont typeface="Wingdings" pitchFamily="2" charset="2"/>
              <a:buChar char="v"/>
            </a:pPr>
            <a:r>
              <a:rPr lang="en-US" sz="2000" dirty="0" smtClean="0">
                <a:latin typeface="Verdana" pitchFamily="34" charset="0"/>
              </a:rPr>
              <a:t>You will receive: </a:t>
            </a:r>
          </a:p>
          <a:p>
            <a:pPr marL="742950" lvl="2" indent="-342900">
              <a:spcAft>
                <a:spcPct val="25000"/>
              </a:spcAft>
              <a:buFont typeface="Wingdings" pitchFamily="2" charset="2"/>
              <a:buChar char="v"/>
            </a:pPr>
            <a:r>
              <a:rPr lang="en-US" sz="2000" dirty="0" smtClean="0">
                <a:latin typeface="Verdana" pitchFamily="34" charset="0"/>
                <a:ea typeface="+mn-ea"/>
                <a:cs typeface="+mn-cs"/>
              </a:rPr>
              <a:t>Your SAR by E-mail three to five days after your FAFSA has been processed, if you provided an E-mail address when you applied </a:t>
            </a:r>
          </a:p>
          <a:p>
            <a:pPr marL="742950" lvl="2" indent="-342900">
              <a:spcAft>
                <a:spcPct val="25000"/>
              </a:spcAft>
              <a:buFont typeface="Wingdings" pitchFamily="2" charset="2"/>
              <a:buChar char="v"/>
            </a:pPr>
            <a:r>
              <a:rPr lang="en-US" sz="2000" dirty="0" smtClean="0">
                <a:latin typeface="Verdana" pitchFamily="34" charset="0"/>
                <a:ea typeface="+mn-ea"/>
                <a:cs typeface="+mn-cs"/>
              </a:rPr>
              <a:t>Your paper SAR by mail seven to ten days after your FAFSA has been processed, if you did not provide an E-mail address when you applied </a:t>
            </a:r>
          </a:p>
          <a:p>
            <a:pPr lvl="1" eaLnBrk="1" hangingPunct="1">
              <a:lnSpc>
                <a:spcPct val="85000"/>
              </a:lnSpc>
              <a:buClr>
                <a:schemeClr val="tx1"/>
              </a:buClr>
              <a:buFont typeface="Wingdings" pitchFamily="2" charset="2"/>
              <a:buChar char="v"/>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p:txBody>
      </p:sp>
      <p:pic>
        <p:nvPicPr>
          <p:cNvPr id="22538"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253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253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253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253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2536" name="Rectangle 8"/>
          <p:cNvSpPr>
            <a:spLocks noGrp="1" noChangeArrowheads="1"/>
          </p:cNvSpPr>
          <p:nvPr>
            <p:ph type="title"/>
          </p:nvPr>
        </p:nvSpPr>
        <p:spPr>
          <a:xfrm>
            <a:off x="1676400" y="228600"/>
            <a:ext cx="7467600" cy="1143000"/>
          </a:xfrm>
        </p:spPr>
        <p:txBody>
          <a:bodyPr/>
          <a:lstStyle/>
          <a:p>
            <a:pPr eaLnBrk="1" hangingPunct="1"/>
            <a:r>
              <a:rPr lang="en-US" sz="4000" b="1" i="1" dirty="0" smtClean="0">
                <a:latin typeface="Bradley Hand ITC" pitchFamily="66" charset="0"/>
              </a:rPr>
              <a:t>Your Student Aid Report (SAR)</a:t>
            </a:r>
          </a:p>
        </p:txBody>
      </p:sp>
      <p:sp>
        <p:nvSpPr>
          <p:cNvPr id="22537" name="Rectangle 9"/>
          <p:cNvSpPr>
            <a:spLocks noGrp="1" noChangeArrowheads="1"/>
          </p:cNvSpPr>
          <p:nvPr>
            <p:ph type="body" idx="1"/>
          </p:nvPr>
        </p:nvSpPr>
        <p:spPr>
          <a:xfrm>
            <a:off x="1600200" y="1600200"/>
            <a:ext cx="7391400" cy="4525963"/>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Your SAR will contain your official Expected Family Contribution (EFC)</a:t>
            </a:r>
          </a:p>
          <a:p>
            <a:pPr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The U.S. Department of Education calculates your EFC, and sends your EFC to the postsecondary institutions you listed on your FAFSA</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postsecondary institutions will use your official EFC to determine how much financial aid you are eligible to receive, based on your school’s cost of attendance</a:t>
            </a:r>
          </a:p>
          <a:p>
            <a:pPr marL="342900" lvl="1" indent="-382588" algn="just" defTabSz="1019175" eaLnBrk="1" hangingPunct="1">
              <a:lnSpc>
                <a:spcPct val="80000"/>
              </a:lnSpc>
              <a:spcAft>
                <a:spcPct val="20000"/>
              </a:spcAft>
              <a:buClr>
                <a:schemeClr val="tx2"/>
              </a:buClr>
              <a:buSzPct val="70000"/>
              <a:buFont typeface="Wingdings" pitchFamily="2" charset="2"/>
              <a:buChar char="v"/>
            </a:pPr>
            <a:endParaRPr lang="en-US" sz="2000" dirty="0" smtClean="0">
              <a:latin typeface="Verdana" pitchFamily="34" charset="0"/>
              <a:ea typeface="+mn-ea"/>
              <a:cs typeface="+mn-cs"/>
            </a:endParaRPr>
          </a:p>
          <a:p>
            <a:pPr lvl="1" eaLnBrk="1" hangingPunct="1">
              <a:lnSpc>
                <a:spcPct val="85000"/>
              </a:lnSpc>
              <a:buClr>
                <a:schemeClr val="tx1"/>
              </a:buClr>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a:p>
            <a:pPr lvl="1" eaLnBrk="1" hangingPunct="1">
              <a:lnSpc>
                <a:spcPct val="85000"/>
              </a:lnSpc>
              <a:buClr>
                <a:schemeClr val="tx1"/>
              </a:buClr>
            </a:pPr>
            <a:endParaRPr lang="en-US" sz="2000" dirty="0" smtClean="0">
              <a:solidFill>
                <a:srgbClr val="000000"/>
              </a:solidFill>
            </a:endParaRPr>
          </a:p>
        </p:txBody>
      </p:sp>
      <p:pic>
        <p:nvPicPr>
          <p:cNvPr id="22538"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253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253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253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253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2536" name="Rectangle 8"/>
          <p:cNvSpPr>
            <a:spLocks noGrp="1" noChangeArrowheads="1"/>
          </p:cNvSpPr>
          <p:nvPr>
            <p:ph type="title"/>
          </p:nvPr>
        </p:nvSpPr>
        <p:spPr>
          <a:xfrm>
            <a:off x="1600200" y="304800"/>
            <a:ext cx="7391400" cy="1143000"/>
          </a:xfrm>
        </p:spPr>
        <p:txBody>
          <a:bodyPr/>
          <a:lstStyle/>
          <a:p>
            <a:pPr eaLnBrk="1" hangingPunct="1"/>
            <a:r>
              <a:rPr lang="en-US" sz="4000" b="1" i="1" dirty="0" smtClean="0">
                <a:latin typeface="Bradley Hand ITC" pitchFamily="66" charset="0"/>
              </a:rPr>
              <a:t>Your Student Aid Report (SAR)</a:t>
            </a:r>
          </a:p>
        </p:txBody>
      </p:sp>
      <p:sp>
        <p:nvSpPr>
          <p:cNvPr id="22537" name="Rectangle 9"/>
          <p:cNvSpPr>
            <a:spLocks noGrp="1" noChangeArrowheads="1"/>
          </p:cNvSpPr>
          <p:nvPr>
            <p:ph type="body" idx="1"/>
          </p:nvPr>
        </p:nvSpPr>
        <p:spPr>
          <a:xfrm>
            <a:off x="1600200" y="1600201"/>
            <a:ext cx="7391400" cy="3581400"/>
          </a:xfrm>
        </p:spPr>
        <p:txBody>
          <a:bodyPr/>
          <a:lstStyle/>
          <a:p>
            <a:pPr marL="342900" lvl="1"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After you submit your FAFSA, you will receive your Student Aid Report (SAR)</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SAR summarizes all the information you provided on your FAFSA </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Review your SAR carefully to make sure it is correct and complete</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institution may request additional information</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If you need to make any changes to your SAR, go to the FAFSA home page at </a:t>
            </a:r>
            <a:r>
              <a:rPr lang="en-US" sz="1800" dirty="0" smtClean="0">
                <a:latin typeface="Verdana" pitchFamily="34" charset="0"/>
                <a:ea typeface="+mn-ea"/>
                <a:cs typeface="+mn-cs"/>
                <a:hlinkClick r:id="rId7"/>
              </a:rPr>
              <a:t>www.fafsa.ed.gov</a:t>
            </a:r>
            <a:r>
              <a:rPr lang="en-US" sz="1800" dirty="0" smtClean="0">
                <a:latin typeface="Verdana" pitchFamily="34" charset="0"/>
                <a:ea typeface="+mn-ea"/>
                <a:cs typeface="+mn-cs"/>
              </a:rPr>
              <a:t>, and click on “Make Corrections to a Processed FAFSA” under the “FAFSA Follow-Up” section of the home page</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If you received a paper SAR, you can make corrections on the paper SAR and mail it back to the address provided</a:t>
            </a:r>
            <a:endParaRPr lang="en-US" sz="1800" dirty="0" smtClean="0">
              <a:solidFill>
                <a:srgbClr val="000000"/>
              </a:solidFill>
              <a:latin typeface="Verdana" pitchFamily="34" charset="0"/>
            </a:endParaRPr>
          </a:p>
          <a:p>
            <a:pPr lvl="1" eaLnBrk="1" hangingPunct="1">
              <a:lnSpc>
                <a:spcPct val="85000"/>
              </a:lnSpc>
              <a:buClr>
                <a:schemeClr val="tx1"/>
              </a:buClr>
            </a:pPr>
            <a:endParaRPr lang="en-US" sz="2000" dirty="0" smtClean="0">
              <a:solidFill>
                <a:srgbClr val="000000"/>
              </a:solidFill>
            </a:endParaRPr>
          </a:p>
        </p:txBody>
      </p:sp>
      <p:pic>
        <p:nvPicPr>
          <p:cNvPr id="22538" name="Picture 10"/>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
        <p:nvSpPr>
          <p:cNvPr id="11" name="TextBox 10"/>
          <p:cNvSpPr txBox="1"/>
          <p:nvPr/>
        </p:nvSpPr>
        <p:spPr>
          <a:xfrm>
            <a:off x="1905000" y="5867400"/>
            <a:ext cx="3505200" cy="1231106"/>
          </a:xfrm>
          <a:prstGeom prst="rect">
            <a:avLst/>
          </a:prstGeom>
          <a:noFill/>
        </p:spPr>
        <p:txBody>
          <a:bodyPr wrap="square" rtlCol="0">
            <a:spAutoFit/>
          </a:bodyPr>
          <a:lstStyle/>
          <a:p>
            <a:pPr marL="0" lvl="2" algn="ctr"/>
            <a:r>
              <a:rPr lang="en-US" sz="1400" i="1" dirty="0" smtClean="0">
                <a:latin typeface="Verdana" pitchFamily="34" charset="0"/>
              </a:rPr>
              <a:t>Check with your financial aid office BEFORE making any corrections to determine if they will file the corrections on your behalf </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253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253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253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253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2536"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Information to Keep In Mind</a:t>
            </a:r>
          </a:p>
        </p:txBody>
      </p:sp>
      <p:sp>
        <p:nvSpPr>
          <p:cNvPr id="22537" name="Rectangle 9"/>
          <p:cNvSpPr>
            <a:spLocks noGrp="1" noChangeArrowheads="1"/>
          </p:cNvSpPr>
          <p:nvPr>
            <p:ph type="body" idx="1"/>
          </p:nvPr>
        </p:nvSpPr>
        <p:spPr>
          <a:xfrm>
            <a:off x="1600200" y="1600200"/>
            <a:ext cx="7391400" cy="4525963"/>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Contact your school to determine your award eligibility</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Your FAFSA may be used to apply for aid from other sources, including your school and state</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If you need help filling out the FAFSA or if you have any questions about the FAFSA, call the Federal Student Aid Information Center toll-free at 1-800-4-FED-AID</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Don’t forget to apply for grants, scholarships, or other financial aid at the institution you want to attend</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Use student loans as a last resort</a:t>
            </a:r>
          </a:p>
          <a:p>
            <a:pPr eaLnBrk="1" hangingPunct="1">
              <a:lnSpc>
                <a:spcPct val="90000"/>
              </a:lnSpc>
            </a:pPr>
            <a:endParaRPr lang="en-US" sz="1400" dirty="0" smtClean="0">
              <a:latin typeface="Verdana" pitchFamily="34" charset="0"/>
            </a:endParaRPr>
          </a:p>
        </p:txBody>
      </p:sp>
      <p:pic>
        <p:nvPicPr>
          <p:cNvPr id="22538"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State Grants and Scholarships </a:t>
            </a:r>
          </a:p>
        </p:txBody>
      </p:sp>
      <p:pic>
        <p:nvPicPr>
          <p:cNvPr id="24580"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24581"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24582"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24583"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24584"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pic>
        <p:nvPicPr>
          <p:cNvPr id="9" name="Picture 4" descr="badge Bright Futures"/>
          <p:cNvPicPr>
            <a:picLocks noChangeAspect="1" noChangeArrowheads="1"/>
          </p:cNvPicPr>
          <p:nvPr/>
        </p:nvPicPr>
        <p:blipFill>
          <a:blip r:embed="rId7" cstate="print"/>
          <a:srcRect/>
          <a:stretch>
            <a:fillRect/>
          </a:stretch>
        </p:blipFill>
        <p:spPr bwMode="auto">
          <a:xfrm>
            <a:off x="4267200" y="1447800"/>
            <a:ext cx="2273300" cy="32813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560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5604"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5605"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5606"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5607"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5608"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State Grants &amp; Scholarships</a:t>
            </a:r>
          </a:p>
        </p:txBody>
      </p:sp>
      <p:sp>
        <p:nvSpPr>
          <p:cNvPr id="25609" name="Rectangle 9"/>
          <p:cNvSpPr>
            <a:spLocks noGrp="1" noChangeArrowheads="1"/>
          </p:cNvSpPr>
          <p:nvPr>
            <p:ph type="body" idx="1"/>
          </p:nvPr>
        </p:nvSpPr>
        <p:spPr>
          <a:xfrm>
            <a:off x="1600200" y="1600200"/>
            <a:ext cx="7391400" cy="4343400"/>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Florida Department of Education, Office of Student Financial Assistance (OSFA) administers state-funded scholarship and grant programs and the Federal Family Education Loan Program</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Please visit </a:t>
            </a:r>
            <a:r>
              <a:rPr lang="en-US" sz="2000" dirty="0" smtClean="0">
                <a:latin typeface="Verdana" pitchFamily="34" charset="0"/>
                <a:hlinkClick r:id="rId7"/>
              </a:rPr>
              <a:t>www.FloridaStudentFinancialAid.org</a:t>
            </a:r>
            <a:r>
              <a:rPr lang="en-US" sz="2000" dirty="0" smtClean="0">
                <a:latin typeface="Verdana" pitchFamily="34" charset="0"/>
              </a:rPr>
              <a:t> for detailed information, applications, and deadlines</a:t>
            </a:r>
          </a:p>
          <a:p>
            <a:pPr eaLnBrk="1" hangingPunct="1">
              <a:lnSpc>
                <a:spcPct val="90000"/>
              </a:lnSpc>
              <a:buFontTx/>
              <a:buNone/>
            </a:pPr>
            <a:endParaRPr lang="en-US" sz="2800" dirty="0" smtClean="0"/>
          </a:p>
        </p:txBody>
      </p:sp>
      <p:pic>
        <p:nvPicPr>
          <p:cNvPr id="25610" name="Picture 10"/>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075"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3076"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077"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3078"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3079"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3080"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
            </a:r>
            <a:br>
              <a:rPr lang="en-US" sz="4000" b="1" i="1" dirty="0" smtClean="0">
                <a:latin typeface="Bradley Hand ITC" pitchFamily="66" charset="0"/>
              </a:rPr>
            </a:br>
            <a:r>
              <a:rPr lang="en-US" sz="4000" b="1" i="1" dirty="0" smtClean="0">
                <a:latin typeface="Bradley Hand ITC" pitchFamily="66" charset="0"/>
              </a:rPr>
              <a:t>Goals  </a:t>
            </a:r>
            <a:br>
              <a:rPr lang="en-US" sz="4000" b="1" i="1" dirty="0" smtClean="0">
                <a:latin typeface="Bradley Hand ITC" pitchFamily="66" charset="0"/>
              </a:rPr>
            </a:br>
            <a:endParaRPr lang="en-US" sz="4000" b="1" i="1" dirty="0" smtClean="0">
              <a:latin typeface="Bradley Hand ITC" pitchFamily="66" charset="0"/>
            </a:endParaRPr>
          </a:p>
        </p:txBody>
      </p:sp>
      <p:pic>
        <p:nvPicPr>
          <p:cNvPr id="3081"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
        <p:nvSpPr>
          <p:cNvPr id="3082" name="Rectangle 13"/>
          <p:cNvSpPr>
            <a:spLocks noGrp="1" noChangeArrowheads="1"/>
          </p:cNvSpPr>
          <p:nvPr>
            <p:ph type="body" idx="1"/>
          </p:nvPr>
        </p:nvSpPr>
        <p:spPr>
          <a:xfrm>
            <a:off x="1600200" y="1600200"/>
            <a:ext cx="7086600" cy="4191000"/>
          </a:xfrm>
        </p:spPr>
        <p:txBody>
          <a:bodyPr/>
          <a:lstStyle/>
          <a:p>
            <a:pPr marL="382588" indent="-382588" defTabSz="1019175" eaLnBrk="1" hangingPunct="1">
              <a:spcAft>
                <a:spcPct val="20000"/>
              </a:spcAft>
              <a:buClr>
                <a:schemeClr val="tx2"/>
              </a:buClr>
              <a:buSzPct val="70000"/>
              <a:buFont typeface="Wingdings" pitchFamily="2" charset="2"/>
              <a:buChar char="v"/>
            </a:pPr>
            <a:r>
              <a:rPr lang="en-US" sz="2000" dirty="0" smtClean="0">
                <a:latin typeface="Verdana" pitchFamily="34" charset="0"/>
              </a:rPr>
              <a:t>By the end of this workshop, you will be able to:</a:t>
            </a:r>
            <a:r>
              <a:rPr lang="en-US" sz="2000" dirty="0" smtClean="0">
                <a:latin typeface="Verdana" pitchFamily="34" charset="0"/>
                <a:ea typeface="+mn-ea"/>
                <a:cs typeface="+mn-cs"/>
              </a:rPr>
              <a:t>	</a:t>
            </a:r>
          </a:p>
          <a:p>
            <a:pPr marL="382588" lvl="1" indent="-382588" defTabSz="1019175" eaLnBrk="1" hangingPunct="1">
              <a:spcAft>
                <a:spcPct val="20000"/>
              </a:spcAft>
              <a:buClr>
                <a:schemeClr val="tx2"/>
              </a:buClr>
              <a:buSzPct val="70000"/>
              <a:buFont typeface="Wingdings" pitchFamily="2" charset="2"/>
              <a:buChar char="v"/>
            </a:pPr>
            <a:r>
              <a:rPr lang="en-US" sz="2000" dirty="0" smtClean="0">
                <a:latin typeface="Verdana" pitchFamily="34" charset="0"/>
                <a:ea typeface="+mn-ea"/>
                <a:cs typeface="+mn-cs"/>
              </a:rPr>
              <a:t>Define Financial Aid</a:t>
            </a:r>
          </a:p>
          <a:p>
            <a:pPr marL="382588" lvl="1" indent="-382588" defTabSz="1019175" eaLnBrk="1" hangingPunct="1">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Comprehend the Financial Aid Process</a:t>
            </a:r>
          </a:p>
          <a:p>
            <a:pPr marL="382588" lvl="1" indent="-382588" defTabSz="1019175" eaLnBrk="1" hangingPunct="1">
              <a:spcAft>
                <a:spcPct val="20000"/>
              </a:spcAft>
              <a:buClr>
                <a:schemeClr val="tx2"/>
              </a:buClr>
              <a:buSzPct val="70000"/>
              <a:buFont typeface="Wingdings" pitchFamily="2" charset="2"/>
              <a:buChar char="v"/>
            </a:pPr>
            <a:r>
              <a:rPr lang="en-US" sz="2000" dirty="0" smtClean="0">
                <a:latin typeface="Verdana" pitchFamily="34" charset="0"/>
                <a:ea typeface="+mn-ea"/>
                <a:cs typeface="+mn-cs"/>
              </a:rPr>
              <a:t>Understand Types of Financial Aid </a:t>
            </a:r>
          </a:p>
          <a:p>
            <a:pPr marL="839788" lvl="3" indent="-382588" defTabSz="1019175" eaLnBrk="1" hangingPunct="1">
              <a:spcAft>
                <a:spcPct val="20000"/>
              </a:spcAft>
              <a:buClr>
                <a:schemeClr val="tx2"/>
              </a:buClr>
              <a:buSzPct val="70000"/>
              <a:buFont typeface="Wingdings" pitchFamily="2" charset="2"/>
              <a:buChar char="v"/>
            </a:pPr>
            <a:r>
              <a:rPr lang="en-US" dirty="0" smtClean="0">
                <a:latin typeface="Verdana" pitchFamily="34" charset="0"/>
                <a:ea typeface="+mn-ea"/>
                <a:cs typeface="+mn-cs"/>
              </a:rPr>
              <a:t>Federal  </a:t>
            </a:r>
          </a:p>
          <a:p>
            <a:pPr marL="839788" lvl="3" indent="-382588" defTabSz="1019175" eaLnBrk="1" hangingPunct="1">
              <a:spcAft>
                <a:spcPct val="20000"/>
              </a:spcAft>
              <a:buClr>
                <a:schemeClr val="tx2"/>
              </a:buClr>
              <a:buSzPct val="70000"/>
              <a:buFont typeface="Wingdings" pitchFamily="2" charset="2"/>
              <a:buChar char="v"/>
            </a:pPr>
            <a:r>
              <a:rPr lang="en-US" dirty="0" smtClean="0">
                <a:latin typeface="Verdana" pitchFamily="34" charset="0"/>
                <a:ea typeface="+mn-ea"/>
                <a:cs typeface="+mn-cs"/>
              </a:rPr>
              <a:t>State</a:t>
            </a:r>
          </a:p>
          <a:p>
            <a:pPr marL="839788" lvl="3" indent="-382588" defTabSz="1019175" eaLnBrk="1" hangingPunct="1">
              <a:spcAft>
                <a:spcPct val="20000"/>
              </a:spcAft>
              <a:buClr>
                <a:schemeClr val="tx2"/>
              </a:buClr>
              <a:buSzPct val="70000"/>
              <a:buFont typeface="Wingdings" pitchFamily="2" charset="2"/>
              <a:buChar char="v"/>
            </a:pPr>
            <a:r>
              <a:rPr lang="en-US" dirty="0" smtClean="0">
                <a:latin typeface="Verdana" pitchFamily="34" charset="0"/>
                <a:ea typeface="+mn-ea"/>
                <a:cs typeface="+mn-cs"/>
              </a:rPr>
              <a:t>Institutional/Local </a:t>
            </a:r>
          </a:p>
          <a:p>
            <a:pPr marL="382588" lvl="2" indent="-382588" defTabSz="1019175" eaLnBrk="1" hangingPunct="1">
              <a:lnSpc>
                <a:spcPct val="15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Know Financial Aid Timeframes and Guidelines</a:t>
            </a:r>
          </a:p>
          <a:p>
            <a:pPr marL="1182688" lvl="2" indent="-382588" defTabSz="1019175" eaLnBrk="1" hangingPunct="1">
              <a:spcAft>
                <a:spcPct val="20000"/>
              </a:spcAft>
              <a:buClr>
                <a:schemeClr val="tx2"/>
              </a:buClr>
              <a:buSzPct val="70000"/>
              <a:buNone/>
            </a:pPr>
            <a:endParaRPr lang="en-US" sz="1200" dirty="0" smtClean="0">
              <a:latin typeface="Verdana" pitchFamily="34" charset="0"/>
            </a:endParaRPr>
          </a:p>
          <a:p>
            <a:pPr marL="1182688" lvl="2" indent="-382588" defTabSz="1019175" eaLnBrk="1" hangingPunct="1">
              <a:spcAft>
                <a:spcPct val="20000"/>
              </a:spcAft>
              <a:buClr>
                <a:schemeClr val="tx2"/>
              </a:buClr>
              <a:buSzPct val="70000"/>
              <a:buFont typeface="Wingdings" pitchFamily="2" charset="2"/>
              <a:buChar char="l"/>
            </a:pPr>
            <a:endParaRPr lang="en-US" sz="1200" dirty="0" smtClean="0">
              <a:latin typeface="Verdana" pitchFamily="34" charset="0"/>
            </a:endParaRPr>
          </a:p>
          <a:p>
            <a:pPr marL="782638" lvl="1" indent="-382588" defTabSz="1019175" eaLnBrk="1" hangingPunct="1">
              <a:spcAft>
                <a:spcPct val="20000"/>
              </a:spcAft>
              <a:buClr>
                <a:schemeClr val="tx2"/>
              </a:buClr>
              <a:buSzPct val="70000"/>
              <a:buFont typeface="Wingdings" pitchFamily="2" charset="2"/>
              <a:buChar char="l"/>
            </a:pPr>
            <a:endParaRPr lang="en-US" sz="1600" dirty="0" smtClean="0">
              <a:latin typeface="Verdana" pitchFamily="34" charset="0"/>
            </a:endParaRP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26628"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6629"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6630"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6631"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6632" name="Rectangle 8"/>
          <p:cNvSpPr>
            <a:spLocks noGrp="1" noChangeArrowheads="1"/>
          </p:cNvSpPr>
          <p:nvPr>
            <p:ph type="title"/>
          </p:nvPr>
        </p:nvSpPr>
        <p:spPr>
          <a:xfrm>
            <a:off x="1828800" y="152400"/>
            <a:ext cx="6858000" cy="1143000"/>
          </a:xfrm>
        </p:spPr>
        <p:txBody>
          <a:bodyPr/>
          <a:lstStyle/>
          <a:p>
            <a:pPr eaLnBrk="1" hangingPunct="1"/>
            <a:r>
              <a:rPr lang="en-US" sz="4000" b="1" i="1" dirty="0" smtClean="0">
                <a:latin typeface="Bradley Hand ITC" pitchFamily="66" charset="0"/>
              </a:rPr>
              <a:t>How to Apply for State </a:t>
            </a:r>
            <a:br>
              <a:rPr lang="en-US" sz="4000" b="1" i="1" dirty="0" smtClean="0">
                <a:latin typeface="Bradley Hand ITC" pitchFamily="66" charset="0"/>
              </a:rPr>
            </a:br>
            <a:r>
              <a:rPr lang="en-US" sz="4000" b="1" i="1" dirty="0" smtClean="0">
                <a:latin typeface="Bradley Hand ITC" pitchFamily="66" charset="0"/>
              </a:rPr>
              <a:t>Grants &amp; Scholarships</a:t>
            </a:r>
          </a:p>
        </p:txBody>
      </p:sp>
      <p:sp>
        <p:nvSpPr>
          <p:cNvPr id="26633" name="Rectangle 9"/>
          <p:cNvSpPr>
            <a:spLocks noGrp="1" noChangeArrowheads="1"/>
          </p:cNvSpPr>
          <p:nvPr>
            <p:ph type="body" idx="1"/>
          </p:nvPr>
        </p:nvSpPr>
        <p:spPr>
          <a:xfrm>
            <a:off x="1600200" y="1600200"/>
            <a:ext cx="7391400" cy="5257800"/>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Florida Financial Aid Application is available December 1st  </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Remember to apply early</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Each scholarship and grant program has its own application deadline</a:t>
            </a:r>
          </a:p>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Check the website for details</a:t>
            </a: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Go to </a:t>
            </a:r>
            <a:r>
              <a:rPr lang="en-US" sz="2000" dirty="0" smtClean="0">
                <a:latin typeface="Verdana" pitchFamily="34" charset="0"/>
                <a:ea typeface="+mn-ea"/>
                <a:cs typeface="+mn-cs"/>
                <a:hlinkClick r:id="rId7"/>
              </a:rPr>
              <a:t>www.FloridaStudentFinancialAid.org</a:t>
            </a:r>
            <a:endParaRPr lang="en-US" sz="2000" dirty="0" smtClean="0">
              <a:latin typeface="Verdana" pitchFamily="34" charset="0"/>
              <a:ea typeface="+mn-ea"/>
              <a:cs typeface="+mn-cs"/>
            </a:endParaRP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Click on “State Grants, Scholarships &amp; Applications”</a:t>
            </a: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In the top blue toolbar, click on “Apply Here”</a:t>
            </a:r>
          </a:p>
          <a:p>
            <a:pPr marL="742950" lvl="2"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Click on “Initial State Student Application”</a:t>
            </a:r>
          </a:p>
          <a:p>
            <a:pPr marL="342900"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Check the website often to track application progress and make updates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7651"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7652"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7653"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7654"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7655"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7656" name="Rectangle 8"/>
          <p:cNvSpPr>
            <a:spLocks noGrp="1" noChangeArrowheads="1"/>
          </p:cNvSpPr>
          <p:nvPr>
            <p:ph type="title"/>
          </p:nvPr>
        </p:nvSpPr>
        <p:spPr>
          <a:xfrm>
            <a:off x="1524000" y="274638"/>
            <a:ext cx="7620000" cy="1143000"/>
          </a:xfrm>
        </p:spPr>
        <p:txBody>
          <a:bodyPr/>
          <a:lstStyle/>
          <a:p>
            <a:pPr eaLnBrk="1" hangingPunct="1"/>
            <a:r>
              <a:rPr lang="en-US" sz="3600" b="1" i="1" dirty="0" smtClean="0">
                <a:latin typeface="Bradley Hand ITC" pitchFamily="66" charset="0"/>
              </a:rPr>
              <a:t>www.FloridaStudentFinancialAid.org</a:t>
            </a:r>
          </a:p>
        </p:txBody>
      </p:sp>
      <p:pic>
        <p:nvPicPr>
          <p:cNvPr id="27658"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l="8333" t="13889" r="13194" b="31481"/>
          <a:stretch>
            <a:fillRect/>
          </a:stretch>
        </p:blipFill>
        <p:spPr bwMode="auto">
          <a:xfrm>
            <a:off x="1828800" y="1524000"/>
            <a:ext cx="7005234" cy="3657600"/>
          </a:xfrm>
          <a:prstGeom prst="rect">
            <a:avLst/>
          </a:prstGeom>
          <a:noFill/>
          <a:ln w="9525">
            <a:solidFill>
              <a:srgbClr val="0099CC"/>
            </a:solidFill>
            <a:miter lim="800000"/>
            <a:headEnd/>
            <a:tailEnd/>
          </a:ln>
          <a:effectLst/>
        </p:spPr>
      </p:pic>
      <p:cxnSp>
        <p:nvCxnSpPr>
          <p:cNvPr id="14" name="Straight Arrow Connector 13"/>
          <p:cNvCxnSpPr/>
          <p:nvPr/>
        </p:nvCxnSpPr>
        <p:spPr>
          <a:xfrm>
            <a:off x="1447800" y="3581400"/>
            <a:ext cx="685800" cy="1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Student Application</a:t>
            </a:r>
          </a:p>
        </p:txBody>
      </p:sp>
      <p:pic>
        <p:nvPicPr>
          <p:cNvPr id="30724"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0725"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0726"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0727"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0728"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l="9722" t="13889" r="12500" b="6481"/>
          <a:stretch>
            <a:fillRect/>
          </a:stretch>
        </p:blipFill>
        <p:spPr bwMode="auto">
          <a:xfrm>
            <a:off x="2133600" y="1295400"/>
            <a:ext cx="6152707" cy="4724400"/>
          </a:xfrm>
          <a:prstGeom prst="rect">
            <a:avLst/>
          </a:prstGeom>
          <a:noFill/>
          <a:ln w="9525">
            <a:solidFill>
              <a:srgbClr val="0099CC"/>
            </a:solidFill>
            <a:miter lim="800000"/>
            <a:headEnd/>
            <a:tailEnd/>
          </a:ln>
          <a:effectLst/>
        </p:spPr>
      </p:pic>
      <p:cxnSp>
        <p:nvCxnSpPr>
          <p:cNvPr id="12" name="Straight Arrow Connector 11"/>
          <p:cNvCxnSpPr/>
          <p:nvPr/>
        </p:nvCxnSpPr>
        <p:spPr>
          <a:xfrm rot="5400000">
            <a:off x="3009900" y="1409700"/>
            <a:ext cx="687388" cy="1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Eligible Institution Information</a:t>
            </a:r>
          </a:p>
        </p:txBody>
      </p:sp>
      <p:sp>
        <p:nvSpPr>
          <p:cNvPr id="31747" name="Rectangle 3"/>
          <p:cNvSpPr>
            <a:spLocks noGrp="1" noChangeArrowheads="1"/>
          </p:cNvSpPr>
          <p:nvPr>
            <p:ph type="body" idx="1"/>
          </p:nvPr>
        </p:nvSpPr>
        <p:spPr>
          <a:xfrm>
            <a:off x="1600200" y="1600200"/>
            <a:ext cx="7315200" cy="43735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Go to the OSFA State Programs website: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hlinkClick r:id="rId2"/>
              </a:rPr>
              <a:t>http://www.FloridaStudentFinancialAid.org/SSFAD/home/uamain.htm</a:t>
            </a:r>
            <a:endParaRPr lang="en-US" sz="2000" dirty="0" smtClean="0">
              <a:latin typeface="Verdana" pitchFamily="34" charset="0"/>
              <a:ea typeface="+mn-ea"/>
              <a:cs typeface="+mn-cs"/>
            </a:endParaRP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Select an institution from the “Postsecondary Institution List” </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Click on “Search”</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 list of state grant and scholarship programs the institution is eligible to participate in will appear</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Compare institutions’ state grant and scholarship eligibility</a:t>
            </a:r>
          </a:p>
        </p:txBody>
      </p:sp>
      <p:pic>
        <p:nvPicPr>
          <p:cNvPr id="31748"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1749" name="Picture 5" descr="CaucasianFemale_HR"/>
          <p:cNvPicPr preferRelativeResize="0">
            <a:picLocks noChangeArrowheads="1"/>
          </p:cNvPicPr>
          <p:nvPr/>
        </p:nvPicPr>
        <p:blipFill>
          <a:blip r:embed="rId4" cstate="print"/>
          <a:srcRect/>
          <a:stretch>
            <a:fillRect/>
          </a:stretch>
        </p:blipFill>
        <p:spPr bwMode="auto">
          <a:xfrm>
            <a:off x="0" y="1676400"/>
            <a:ext cx="1608138" cy="1673225"/>
          </a:xfrm>
          <a:prstGeom prst="rect">
            <a:avLst/>
          </a:prstGeom>
          <a:noFill/>
          <a:ln w="9525">
            <a:noFill/>
            <a:miter lim="800000"/>
            <a:headEnd/>
            <a:tailEnd/>
          </a:ln>
        </p:spPr>
      </p:pic>
      <p:pic>
        <p:nvPicPr>
          <p:cNvPr id="31750" name="Picture 6" descr="Retouched_Group_HR_270"/>
          <p:cNvPicPr preferRelativeResize="0">
            <a:picLocks noChangeArrowheads="1"/>
          </p:cNvPicPr>
          <p:nvPr/>
        </p:nvPicPr>
        <p:blipFill>
          <a:blip r:embed="rId5" cstate="print"/>
          <a:srcRect/>
          <a:stretch>
            <a:fillRect/>
          </a:stretch>
        </p:blipFill>
        <p:spPr bwMode="auto">
          <a:xfrm>
            <a:off x="0" y="3352800"/>
            <a:ext cx="1608138" cy="1673225"/>
          </a:xfrm>
          <a:prstGeom prst="rect">
            <a:avLst/>
          </a:prstGeom>
          <a:noFill/>
          <a:ln w="9525">
            <a:noFill/>
            <a:miter lim="800000"/>
            <a:headEnd/>
            <a:tailEnd/>
          </a:ln>
        </p:spPr>
      </p:pic>
      <p:pic>
        <p:nvPicPr>
          <p:cNvPr id="31751" name="Picture 7" descr="AsianFemale_HR"/>
          <p:cNvPicPr preferRelativeResize="0">
            <a:picLocks noChangeArrowheads="1"/>
          </p:cNvPicPr>
          <p:nvPr/>
        </p:nvPicPr>
        <p:blipFill>
          <a:blip r:embed="rId6" cstate="print"/>
          <a:srcRect/>
          <a:stretch>
            <a:fillRect/>
          </a:stretch>
        </p:blipFill>
        <p:spPr bwMode="auto">
          <a:xfrm>
            <a:off x="0" y="5029200"/>
            <a:ext cx="1608138" cy="1673225"/>
          </a:xfrm>
          <a:prstGeom prst="rect">
            <a:avLst/>
          </a:prstGeom>
          <a:noFill/>
          <a:ln w="9525">
            <a:noFill/>
            <a:miter lim="800000"/>
            <a:headEnd/>
            <a:tailEnd/>
          </a:ln>
        </p:spPr>
      </p:pic>
      <p:pic>
        <p:nvPicPr>
          <p:cNvPr id="31752" name="Picture 8"/>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Eligible Institution Information </a:t>
            </a:r>
          </a:p>
        </p:txBody>
      </p:sp>
      <p:pic>
        <p:nvPicPr>
          <p:cNvPr id="31748"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1749"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1750"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1751"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1752"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l="9722" t="13889" r="11806" b="37963"/>
          <a:stretch>
            <a:fillRect/>
          </a:stretch>
        </p:blipFill>
        <p:spPr bwMode="auto">
          <a:xfrm>
            <a:off x="1905000" y="1752600"/>
            <a:ext cx="7120304" cy="3276600"/>
          </a:xfrm>
          <a:prstGeom prst="rect">
            <a:avLst/>
          </a:prstGeom>
          <a:noFill/>
          <a:ln w="9525">
            <a:solidFill>
              <a:srgbClr val="0099CC"/>
            </a:solidFill>
            <a:miter lim="800000"/>
            <a:headEnd/>
            <a:tailEnd/>
          </a:ln>
          <a:effectLst/>
        </p:spPr>
      </p:pic>
      <p:cxnSp>
        <p:nvCxnSpPr>
          <p:cNvPr id="11" name="Straight Arrow Connector 10"/>
          <p:cNvCxnSpPr/>
          <p:nvPr/>
        </p:nvCxnSpPr>
        <p:spPr>
          <a:xfrm>
            <a:off x="2971800" y="3505200"/>
            <a:ext cx="685800" cy="1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274638"/>
            <a:ext cx="7086600" cy="3992562"/>
          </a:xfrm>
        </p:spPr>
        <p:txBody>
          <a:bodyPr/>
          <a:lstStyle/>
          <a:p>
            <a:pPr eaLnBrk="1" hangingPunct="1"/>
            <a:r>
              <a:rPr lang="en-US" sz="4000" b="1" i="1" dirty="0" smtClean="0">
                <a:latin typeface="Bradley Hand ITC" pitchFamily="66" charset="0"/>
              </a:rPr>
              <a:t/>
            </a:r>
            <a:br>
              <a:rPr lang="en-US" sz="4000" b="1" i="1" dirty="0" smtClean="0">
                <a:latin typeface="Bradley Hand ITC" pitchFamily="66" charset="0"/>
              </a:rPr>
            </a:br>
            <a:r>
              <a:rPr lang="en-US" sz="4000" b="1" i="1" dirty="0" smtClean="0">
                <a:latin typeface="Bradley Hand ITC" pitchFamily="66" charset="0"/>
              </a:rPr>
              <a:t>Types of State Grants &amp; Scholarships</a:t>
            </a:r>
            <a:br>
              <a:rPr lang="en-US" sz="4000" b="1" i="1" dirty="0" smtClean="0">
                <a:latin typeface="Bradley Hand ITC" pitchFamily="66" charset="0"/>
              </a:rPr>
            </a:br>
            <a:endParaRPr lang="en-US" sz="4000" b="1" i="1" dirty="0" smtClean="0">
              <a:latin typeface="Bradley Hand ITC" pitchFamily="66" charset="0"/>
            </a:endParaRPr>
          </a:p>
        </p:txBody>
      </p:sp>
      <p:pic>
        <p:nvPicPr>
          <p:cNvPr id="32772"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2773"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2774"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2775"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2776"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Florida Bright Futures Scholarship Program</a:t>
            </a:r>
          </a:p>
        </p:txBody>
      </p:sp>
      <p:sp>
        <p:nvSpPr>
          <p:cNvPr id="32771" name="Rectangle 3"/>
          <p:cNvSpPr>
            <a:spLocks noGrp="1" noChangeArrowheads="1"/>
          </p:cNvSpPr>
          <p:nvPr>
            <p:ph type="body" idx="1"/>
          </p:nvPr>
        </p:nvSpPr>
        <p:spPr>
          <a:xfrm>
            <a:off x="1600200" y="1600200"/>
            <a:ext cx="7315200" cy="5105400"/>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rPr>
              <a:t>The Florida Bright Futures Scholarship Program provides scholarships based on high school academic achievement and is Florida’s largest merit-based scholarship program</a:t>
            </a:r>
          </a:p>
          <a:p>
            <a:pPr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rPr>
              <a:t>The Program offers three levels of scholarship awards – the Florida Academic Scholars (including Academic Top Scholars), the Florida Medallion Scholars, and the Florida Gold Seal Vocational Scholars</a:t>
            </a:r>
          </a:p>
          <a:p>
            <a:pPr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rPr>
              <a:t>To be considered, a student must submit a completed (error-free) Florida Financial Aid Application during his or her last year in high school (after December 1st and prior to graduation)</a:t>
            </a:r>
          </a:p>
          <a:p>
            <a:pPr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rPr>
              <a:t>Eligibility requirements can be viewed at: </a:t>
            </a:r>
          </a:p>
          <a:p>
            <a:pPr lvl="1"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hlinkClick r:id="rId2"/>
              </a:rPr>
              <a:t>http://www.FloridaStudentFinancialAid.org/SSFAD/factsheets/BF.htm</a:t>
            </a:r>
            <a:endParaRPr lang="en-US" sz="1800" dirty="0" smtClean="0">
              <a:latin typeface="Verdana" pitchFamily="34" charset="0"/>
              <a:ea typeface="+mn-ea"/>
              <a:cs typeface="+mn-cs"/>
            </a:endParaRPr>
          </a:p>
          <a:p>
            <a:pPr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rPr>
              <a:t>Award amounts can be viewed at:</a:t>
            </a:r>
          </a:p>
          <a:p>
            <a:pPr lvl="1" indent="-382588"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hlinkClick r:id="rId3"/>
              </a:rPr>
              <a:t>http://www.FloridaStudentFinancialAid.org/SSFAD/bf/awardamt.htm</a:t>
            </a:r>
            <a:endParaRPr lang="en-US" sz="1800" dirty="0" smtClean="0">
              <a:latin typeface="Verdana" pitchFamily="34" charset="0"/>
              <a:ea typeface="+mn-ea"/>
              <a:cs typeface="+mn-cs"/>
            </a:endParaRPr>
          </a:p>
        </p:txBody>
      </p:sp>
      <p:pic>
        <p:nvPicPr>
          <p:cNvPr id="32772" name="Picture 4" descr="Retouched_AfricanMale_HR"/>
          <p:cNvPicPr preferRelativeResize="0">
            <a:picLocks noChangeArrowheads="1"/>
          </p:cNvPicPr>
          <p:nvPr/>
        </p:nvPicPr>
        <p:blipFill>
          <a:blip r:embed="rId4" cstate="print"/>
          <a:srcRect/>
          <a:stretch>
            <a:fillRect/>
          </a:stretch>
        </p:blipFill>
        <p:spPr bwMode="auto">
          <a:xfrm>
            <a:off x="0" y="0"/>
            <a:ext cx="1608138" cy="1673225"/>
          </a:xfrm>
          <a:prstGeom prst="rect">
            <a:avLst/>
          </a:prstGeom>
          <a:noFill/>
          <a:ln w="9525">
            <a:noFill/>
            <a:miter lim="800000"/>
            <a:headEnd/>
            <a:tailEnd/>
          </a:ln>
        </p:spPr>
      </p:pic>
      <p:pic>
        <p:nvPicPr>
          <p:cNvPr id="32773" name="Picture 5"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32774" name="Picture 6"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pic>
        <p:nvPicPr>
          <p:cNvPr id="32775" name="Picture 7" descr="AsianFemale_HR"/>
          <p:cNvPicPr preferRelativeResize="0">
            <a:picLocks noChangeArrowheads="1"/>
          </p:cNvPicPr>
          <p:nvPr/>
        </p:nvPicPr>
        <p:blipFill>
          <a:blip r:embed="rId7" cstate="print"/>
          <a:srcRect/>
          <a:stretch>
            <a:fillRect/>
          </a:stretch>
        </p:blipFill>
        <p:spPr bwMode="auto">
          <a:xfrm>
            <a:off x="0" y="5029200"/>
            <a:ext cx="1608138"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sz="4000" b="1" i="1" dirty="0" smtClean="0">
                <a:solidFill>
                  <a:schemeClr val="tx1"/>
                </a:solidFill>
                <a:latin typeface="Bradley Hand ITC" pitchFamily="66" charset="0"/>
              </a:rPr>
              <a:t>2010 Legislative Changes</a:t>
            </a:r>
            <a:endParaRPr lang="en-US" sz="4000" b="1" i="1" dirty="0">
              <a:latin typeface="Bradley Hand ITC" pitchFamily="66" charset="0"/>
            </a:endParaRPr>
          </a:p>
        </p:txBody>
      </p:sp>
      <p:sp>
        <p:nvSpPr>
          <p:cNvPr id="3" name="Content Placeholder 2"/>
          <p:cNvSpPr>
            <a:spLocks noGrp="1"/>
          </p:cNvSpPr>
          <p:nvPr>
            <p:ph idx="1"/>
          </p:nvPr>
        </p:nvSpPr>
        <p:spPr>
          <a:xfrm>
            <a:off x="1676400" y="1600200"/>
            <a:ext cx="7010400" cy="45259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Beginning with 2009-10 high school graduates</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100% of program of study</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FAS/FMS = up to 120 semester hours (or equivalent in quarter or clock hours)</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GSV = up to 90 semester hours (or equivalent in quarter or clock hours)</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Students have a </a:t>
            </a:r>
            <a:r>
              <a:rPr lang="en-US" sz="2000" b="1" u="sng" dirty="0" smtClean="0">
                <a:latin typeface="Verdana" pitchFamily="34" charset="0"/>
                <a:ea typeface="+mn-ea"/>
                <a:cs typeface="+mn-cs"/>
              </a:rPr>
              <a:t>one-time </a:t>
            </a:r>
            <a:r>
              <a:rPr lang="en-US" sz="2000" dirty="0" smtClean="0">
                <a:latin typeface="Verdana" pitchFamily="34" charset="0"/>
                <a:ea typeface="+mn-ea"/>
                <a:cs typeface="+mn-cs"/>
              </a:rPr>
              <a:t>opportunity for restoration for insufficient GPA in first year of funding only</a:t>
            </a:r>
            <a:endParaRPr lang="en-US" sz="2000" dirty="0" smtClean="0">
              <a:latin typeface="Verdana" pitchFamily="34" charset="0"/>
            </a:endParaRP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FAS/FMS students who receive first baccalaureate degree in 2010-11 and thereafter, in seven semesters or fewer, may receive funding for one semester of graduate study, not to exceed 15 semester hours, paid at undergraduate rate </a:t>
            </a:r>
          </a:p>
          <a:p>
            <a:pPr>
              <a:buFont typeface="Arial" pitchFamily="34" charset="0"/>
              <a:buChar char="•"/>
            </a:pPr>
            <a:endParaRPr lang="en-US" sz="2000"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95717571-636D-44D9-9174-F87D1D059EA4}" type="slidenum">
              <a:rPr lang="en-US" smtClean="0"/>
              <a:pPr>
                <a:defRPr/>
              </a:pPr>
              <a:t>27</a:t>
            </a:fld>
            <a:endParaRPr lang="en-US" dirty="0"/>
          </a:p>
        </p:txBody>
      </p:sp>
      <p:pic>
        <p:nvPicPr>
          <p:cNvPr id="5"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6"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7"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8"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z="4000" b="1" i="1" dirty="0" smtClean="0">
                <a:solidFill>
                  <a:schemeClr val="tx1"/>
                </a:solidFill>
                <a:latin typeface="Bradley Hand ITC" pitchFamily="66" charset="0"/>
              </a:rPr>
              <a:t>2010 Legislative Changes  (continued)</a:t>
            </a:r>
            <a:endParaRPr lang="en-US" sz="4000" b="1" i="1" dirty="0">
              <a:latin typeface="Bradley Hand ITC" pitchFamily="66" charset="0"/>
            </a:endParaRPr>
          </a:p>
        </p:txBody>
      </p:sp>
      <p:sp>
        <p:nvSpPr>
          <p:cNvPr id="3" name="Content Placeholder 2"/>
          <p:cNvSpPr>
            <a:spLocks noGrp="1"/>
          </p:cNvSpPr>
          <p:nvPr>
            <p:ph idx="1"/>
          </p:nvPr>
        </p:nvSpPr>
        <p:spPr>
          <a:xfrm>
            <a:off x="1600200" y="1828800"/>
            <a:ext cx="7086600" cy="42973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Beginning with 2010-11 high school graduates</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Number of years of funding available is up to </a:t>
            </a:r>
            <a:r>
              <a:rPr lang="en-US" sz="2000" b="1" u="sng" dirty="0" smtClean="0">
                <a:latin typeface="Verdana" pitchFamily="34" charset="0"/>
                <a:ea typeface="+mn-ea"/>
                <a:cs typeface="+mn-cs"/>
              </a:rPr>
              <a:t>five years</a:t>
            </a:r>
            <a:r>
              <a:rPr lang="en-US" sz="2000" dirty="0" smtClean="0">
                <a:latin typeface="Verdana" pitchFamily="34" charset="0"/>
                <a:ea typeface="+mn-ea"/>
                <a:cs typeface="+mn-cs"/>
              </a:rPr>
              <a:t> from high school graduation</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Changed from seven years</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Students unable to complete program of study after five academic years due to illness or emergency may be granted a one-year extension</a:t>
            </a:r>
            <a:endParaRPr lang="en-US" sz="2000" dirty="0">
              <a:latin typeface="Verdana"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95717571-636D-44D9-9174-F87D1D059EA4}" type="slidenum">
              <a:rPr lang="en-US" smtClean="0"/>
              <a:pPr>
                <a:defRPr/>
              </a:pPr>
              <a:t>28</a:t>
            </a:fld>
            <a:endParaRPr lang="en-US" dirty="0"/>
          </a:p>
        </p:txBody>
      </p:sp>
      <p:pic>
        <p:nvPicPr>
          <p:cNvPr id="5"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6"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7"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8"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z="4000" b="1" i="1" dirty="0" smtClean="0">
                <a:solidFill>
                  <a:schemeClr val="tx1"/>
                </a:solidFill>
                <a:latin typeface="Bradley Hand ITC" pitchFamily="66" charset="0"/>
              </a:rPr>
              <a:t>2011 Legislative Changes</a:t>
            </a:r>
            <a:br>
              <a:rPr lang="en-US" sz="4000" b="1" i="1" dirty="0" smtClean="0">
                <a:solidFill>
                  <a:schemeClr val="tx1"/>
                </a:solidFill>
                <a:latin typeface="Bradley Hand ITC" pitchFamily="66" charset="0"/>
              </a:rPr>
            </a:br>
            <a:r>
              <a:rPr lang="en-US" sz="4000" b="1" i="1" dirty="0" smtClean="0">
                <a:solidFill>
                  <a:schemeClr val="tx1"/>
                </a:solidFill>
                <a:latin typeface="Bradley Hand ITC" pitchFamily="66" charset="0"/>
              </a:rPr>
              <a:t>FAFSA Requirement</a:t>
            </a:r>
            <a:endParaRPr lang="en-US" sz="4000" b="1" i="1" dirty="0">
              <a:latin typeface="Bradley Hand ITC" pitchFamily="66" charset="0"/>
            </a:endParaRPr>
          </a:p>
        </p:txBody>
      </p:sp>
      <p:sp>
        <p:nvSpPr>
          <p:cNvPr id="3" name="Content Placeholder 2"/>
          <p:cNvSpPr>
            <a:spLocks noGrp="1"/>
          </p:cNvSpPr>
          <p:nvPr>
            <p:ph idx="1"/>
          </p:nvPr>
        </p:nvSpPr>
        <p:spPr>
          <a:xfrm>
            <a:off x="1600200" y="1600200"/>
            <a:ext cx="7086600" cy="45259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Students are now </a:t>
            </a:r>
            <a:r>
              <a:rPr lang="en-US" sz="2000" b="1" u="sng" dirty="0" smtClean="0">
                <a:latin typeface="Verdana" pitchFamily="34" charset="0"/>
              </a:rPr>
              <a:t>required</a:t>
            </a:r>
            <a:r>
              <a:rPr lang="en-US" sz="2000" dirty="0" smtClean="0">
                <a:latin typeface="Verdana" pitchFamily="34" charset="0"/>
              </a:rPr>
              <a:t> to submit a complete, error-free FAFSA for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Bright Futures, Florida Resident Access Grant, and Access to Better Learning and Education Grant</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Required annually of initial and renewal students any time prior to disbursement</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No FAFSA = No $$</a:t>
            </a:r>
          </a:p>
          <a:p>
            <a:pPr>
              <a:buFont typeface="Wingdings" pitchFamily="2" charset="2"/>
              <a:buChar char="v"/>
            </a:pPr>
            <a:r>
              <a:rPr lang="en-US" sz="2000" dirty="0" smtClean="0">
                <a:latin typeface="Verdana" pitchFamily="34" charset="0"/>
              </a:rPr>
              <a:t>Community service requirements </a:t>
            </a:r>
            <a:r>
              <a:rPr lang="en-US" sz="2000" b="1" u="sng" dirty="0" smtClean="0">
                <a:latin typeface="Verdana" pitchFamily="34" charset="0"/>
              </a:rPr>
              <a:t>increased</a:t>
            </a:r>
            <a:r>
              <a:rPr lang="en-US" sz="2000" dirty="0" smtClean="0">
                <a:latin typeface="Verdana" pitchFamily="34" charset="0"/>
              </a:rPr>
              <a:t> for all three Bright Futures award levels</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FAS – 100 hours (increased from 75 hours)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FMS – 75 hours (increased from 0 hours)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GSV – 30 hours (increased from 0 hours) </a:t>
            </a:r>
          </a:p>
        </p:txBody>
      </p:sp>
      <p:sp>
        <p:nvSpPr>
          <p:cNvPr id="4" name="Slide Number Placeholder 3"/>
          <p:cNvSpPr>
            <a:spLocks noGrp="1"/>
          </p:cNvSpPr>
          <p:nvPr>
            <p:ph type="sldNum" sz="quarter" idx="10"/>
          </p:nvPr>
        </p:nvSpPr>
        <p:spPr/>
        <p:txBody>
          <a:bodyPr/>
          <a:lstStyle/>
          <a:p>
            <a:pPr>
              <a:defRPr/>
            </a:pPr>
            <a:fld id="{95717571-636D-44D9-9174-F87D1D059EA4}" type="slidenum">
              <a:rPr lang="en-US" smtClean="0"/>
              <a:pPr>
                <a:defRPr/>
              </a:pPr>
              <a:t>29</a:t>
            </a:fld>
            <a:endParaRPr lang="en-US" dirty="0"/>
          </a:p>
        </p:txBody>
      </p:sp>
      <p:pic>
        <p:nvPicPr>
          <p:cNvPr id="5"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6"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7"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8"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075"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3076"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077"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3078"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3079"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3080"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What is Financial Aid? </a:t>
            </a:r>
          </a:p>
        </p:txBody>
      </p:sp>
      <p:pic>
        <p:nvPicPr>
          <p:cNvPr id="3081"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
        <p:nvSpPr>
          <p:cNvPr id="3082" name="Rectangle 13"/>
          <p:cNvSpPr>
            <a:spLocks noGrp="1" noChangeArrowheads="1"/>
          </p:cNvSpPr>
          <p:nvPr>
            <p:ph type="body" idx="1"/>
          </p:nvPr>
        </p:nvSpPr>
        <p:spPr>
          <a:xfrm>
            <a:off x="1600200" y="1600200"/>
            <a:ext cx="7086600" cy="4191000"/>
          </a:xfrm>
        </p:spPr>
        <p:txBody>
          <a:bodyPr/>
          <a:lstStyle/>
          <a:p>
            <a:pPr marL="382588" indent="-382588" algn="just" defTabSz="1019175" eaLnBrk="1" hangingPunct="1">
              <a:spcAft>
                <a:spcPct val="20000"/>
              </a:spcAft>
              <a:buClr>
                <a:schemeClr val="tx2"/>
              </a:buClr>
              <a:buSzPct val="70000"/>
              <a:buFont typeface="Wingdings" pitchFamily="2" charset="2"/>
              <a:buChar char="v"/>
            </a:pPr>
            <a:r>
              <a:rPr lang="en-US" sz="2000" dirty="0" smtClean="0">
                <a:latin typeface="Verdana" pitchFamily="34" charset="0"/>
              </a:rPr>
              <a:t>Financial Aid is money received from state and federal governments and private institutions that is awarded to help students pay for college expenses</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28600"/>
            <a:ext cx="8229600" cy="1143000"/>
          </a:xfrm>
        </p:spPr>
        <p:txBody>
          <a:bodyPr/>
          <a:lstStyle/>
          <a:p>
            <a:r>
              <a:rPr lang="en-US" sz="4000" b="1" i="1" dirty="0" smtClean="0">
                <a:solidFill>
                  <a:schemeClr val="tx1"/>
                </a:solidFill>
                <a:latin typeface="Bradley Hand ITC" pitchFamily="66" charset="0"/>
              </a:rPr>
              <a:t>2011 Legislative Changes</a:t>
            </a:r>
            <a:r>
              <a:rPr lang="en-US" sz="4000" b="1" i="1" dirty="0" smtClean="0">
                <a:solidFill>
                  <a:srgbClr val="FF0000"/>
                </a:solidFill>
                <a:latin typeface="Bradley Hand ITC" pitchFamily="66" charset="0"/>
              </a:rPr>
              <a:t/>
            </a:r>
            <a:br>
              <a:rPr lang="en-US" sz="4000" b="1" i="1" dirty="0" smtClean="0">
                <a:solidFill>
                  <a:srgbClr val="FF0000"/>
                </a:solidFill>
                <a:latin typeface="Bradley Hand ITC" pitchFamily="66" charset="0"/>
              </a:rPr>
            </a:br>
            <a:r>
              <a:rPr lang="en-US" sz="4000" b="1" i="1" dirty="0" smtClean="0">
                <a:latin typeface="Bradley Hand ITC" pitchFamily="66" charset="0"/>
              </a:rPr>
              <a:t>Test Score Requirements</a:t>
            </a:r>
          </a:p>
        </p:txBody>
      </p:sp>
      <p:sp>
        <p:nvSpPr>
          <p:cNvPr id="16387" name="Content Placeholder 2"/>
          <p:cNvSpPr>
            <a:spLocks noGrp="1"/>
          </p:cNvSpPr>
          <p:nvPr>
            <p:ph idx="1"/>
          </p:nvPr>
        </p:nvSpPr>
        <p:spPr>
          <a:xfrm>
            <a:off x="609600" y="1600200"/>
            <a:ext cx="8001000" cy="4525963"/>
          </a:xfrm>
        </p:spPr>
        <p:txBody>
          <a:bodyPr/>
          <a:lstStyle/>
          <a:p>
            <a:pPr algn="ctr">
              <a:buNone/>
            </a:pPr>
            <a:r>
              <a:rPr lang="en-US" sz="2000" dirty="0" smtClean="0">
                <a:latin typeface="Verdana" pitchFamily="34" charset="0"/>
              </a:rPr>
              <a:t>Raising the Bar for Juniors, Sophomores &amp; Freshmen</a:t>
            </a:r>
          </a:p>
          <a:p>
            <a:pPr>
              <a:buNone/>
            </a:pPr>
            <a:endParaRPr lang="en-US" sz="1000" dirty="0" smtClean="0">
              <a:latin typeface="Verdana" pitchFamily="34" charset="0"/>
            </a:endParaRPr>
          </a:p>
          <a:p>
            <a:pPr>
              <a:buNone/>
            </a:pPr>
            <a:endParaRPr lang="en-US" sz="2800" dirty="0" smtClean="0">
              <a:latin typeface="Verdana" pitchFamily="34" charset="0"/>
            </a:endParaRPr>
          </a:p>
          <a:p>
            <a:pPr>
              <a:buNone/>
            </a:pPr>
            <a:endParaRPr lang="en-US" sz="2800" dirty="0" smtClean="0">
              <a:latin typeface="Verdana" pitchFamily="34" charset="0"/>
            </a:endParaRPr>
          </a:p>
          <a:p>
            <a:pPr>
              <a:buNone/>
            </a:pPr>
            <a:endParaRPr lang="en-US" sz="2800" dirty="0" smtClean="0">
              <a:latin typeface="Verdana" pitchFamily="34" charset="0"/>
            </a:endParaRPr>
          </a:p>
          <a:p>
            <a:pPr>
              <a:buNone/>
            </a:pPr>
            <a:endParaRPr lang="en-US" sz="2800" dirty="0" smtClean="0">
              <a:latin typeface="Verdana" pitchFamily="34" charset="0"/>
            </a:endParaRPr>
          </a:p>
          <a:p>
            <a:pPr>
              <a:buNone/>
            </a:pPr>
            <a:endParaRPr lang="en-US" sz="2800" dirty="0" smtClean="0">
              <a:latin typeface="Verdana" pitchFamily="34" charset="0"/>
            </a:endParaRPr>
          </a:p>
          <a:p>
            <a:pPr marL="65088" indent="-6350">
              <a:buNone/>
            </a:pPr>
            <a:endParaRPr lang="en-US" sz="1200" dirty="0" smtClean="0">
              <a:latin typeface="Verdana" pitchFamily="34" charset="0"/>
            </a:endParaRPr>
          </a:p>
          <a:p>
            <a:pPr marL="65088" indent="-6350">
              <a:buNone/>
            </a:pPr>
            <a:endParaRPr lang="en-US" sz="1200" dirty="0" smtClean="0">
              <a:latin typeface="Verdana" pitchFamily="34" charset="0"/>
            </a:endParaRPr>
          </a:p>
          <a:p>
            <a:pPr marL="65088" indent="-6350" algn="ctr">
              <a:buNone/>
            </a:pPr>
            <a:endParaRPr lang="en-US" sz="1200" i="1" dirty="0" smtClean="0">
              <a:latin typeface="Verdana" pitchFamily="34" charset="0"/>
            </a:endParaRPr>
          </a:p>
          <a:p>
            <a:pPr marL="65088" indent="-6350" algn="ctr">
              <a:buNone/>
            </a:pPr>
            <a:r>
              <a:rPr lang="en-US" sz="1800" i="1" dirty="0" smtClean="0">
                <a:latin typeface="Verdana" pitchFamily="34" charset="0"/>
              </a:rPr>
              <a:t>Home educated students graduating 2013-14 who are unable to document college preparatory and wish to earn FMS must earn 1220 SAT or 27 ACT.</a:t>
            </a:r>
          </a:p>
          <a:p>
            <a:pPr>
              <a:buNone/>
            </a:pPr>
            <a:endParaRPr lang="en-US" dirty="0" smtClean="0"/>
          </a:p>
          <a:p>
            <a:pPr>
              <a:buNone/>
            </a:pPr>
            <a:r>
              <a:rPr lang="en-US" dirty="0" smtClean="0"/>
              <a:t>					</a:t>
            </a:r>
          </a:p>
        </p:txBody>
      </p:sp>
      <p:graphicFrame>
        <p:nvGraphicFramePr>
          <p:cNvPr id="5" name="Table 4"/>
          <p:cNvGraphicFramePr>
            <a:graphicFrameLocks noGrp="1"/>
          </p:cNvGraphicFramePr>
          <p:nvPr/>
        </p:nvGraphicFramePr>
        <p:xfrm>
          <a:off x="762000" y="2133600"/>
          <a:ext cx="7467600" cy="2971801"/>
        </p:xfrm>
        <a:graphic>
          <a:graphicData uri="http://schemas.openxmlformats.org/drawingml/2006/table">
            <a:tbl>
              <a:tblPr firstRow="1" bandRow="1">
                <a:tableStyleId>{21E4AEA4-8DFA-4A89-87EB-49C32662AFE0}</a:tableStyleId>
              </a:tblPr>
              <a:tblGrid>
                <a:gridCol w="1522520"/>
                <a:gridCol w="1740024"/>
                <a:gridCol w="993989"/>
                <a:gridCol w="963538"/>
                <a:gridCol w="1087515"/>
                <a:gridCol w="1160014"/>
              </a:tblGrid>
              <a:tr h="944323">
                <a:tc>
                  <a:txBody>
                    <a:bodyPr/>
                    <a:lstStyle/>
                    <a:p>
                      <a:pPr algn="ctr"/>
                      <a:r>
                        <a:rPr lang="en-US" sz="1600" dirty="0" smtClean="0">
                          <a:latin typeface="Verdana" pitchFamily="34" charset="0"/>
                        </a:rPr>
                        <a:t>Graduation Year</a:t>
                      </a:r>
                      <a:endParaRPr lang="en-US" sz="1600" dirty="0">
                        <a:latin typeface="Verdana" pitchFamily="34" charset="0"/>
                      </a:endParaRPr>
                    </a:p>
                  </a:txBody>
                  <a:tcPr/>
                </a:tc>
                <a:tc>
                  <a:txBody>
                    <a:bodyPr/>
                    <a:lstStyle/>
                    <a:p>
                      <a:pPr algn="ctr"/>
                      <a:r>
                        <a:rPr lang="en-US" sz="1600" dirty="0" smtClean="0">
                          <a:latin typeface="Verdana" pitchFamily="34" charset="0"/>
                        </a:rPr>
                        <a:t>Year of Initial Eligibility</a:t>
                      </a:r>
                      <a:endParaRPr lang="en-US" sz="1600" dirty="0">
                        <a:latin typeface="Verdana" pitchFamily="34" charset="0"/>
                      </a:endParaRPr>
                    </a:p>
                  </a:txBody>
                  <a:tcPr/>
                </a:tc>
                <a:tc gridSpan="2">
                  <a:txBody>
                    <a:bodyPr/>
                    <a:lstStyle/>
                    <a:p>
                      <a:pPr algn="ctr"/>
                      <a:r>
                        <a:rPr lang="en-US" sz="1600" dirty="0" smtClean="0">
                          <a:latin typeface="Verdana" pitchFamily="34" charset="0"/>
                        </a:rPr>
                        <a:t>FAS</a:t>
                      </a:r>
                      <a:endParaRPr lang="en-US" sz="1600" dirty="0">
                        <a:latin typeface="Verdana" pitchFamily="34" charset="0"/>
                      </a:endParaRPr>
                    </a:p>
                    <a:p>
                      <a:pPr algn="ctr"/>
                      <a:r>
                        <a:rPr lang="en-US" sz="1600" u="sng" dirty="0" smtClean="0">
                          <a:latin typeface="Verdana" pitchFamily="34" charset="0"/>
                        </a:rPr>
                        <a:t>SAT</a:t>
                      </a:r>
                      <a:r>
                        <a:rPr lang="en-US" sz="1600" baseline="0" dirty="0" smtClean="0">
                          <a:latin typeface="Verdana" pitchFamily="34" charset="0"/>
                        </a:rPr>
                        <a:t>            </a:t>
                      </a:r>
                      <a:r>
                        <a:rPr lang="en-US" sz="1600" u="sng" dirty="0" smtClean="0">
                          <a:latin typeface="Verdana" pitchFamily="34" charset="0"/>
                        </a:rPr>
                        <a:t>ACT</a:t>
                      </a:r>
                      <a:endParaRPr lang="en-US" sz="1600" u="sng" dirty="0">
                        <a:solidFill>
                          <a:schemeClr val="bg1"/>
                        </a:solidFill>
                        <a:latin typeface="Verdana" pitchFamily="34" charset="0"/>
                      </a:endParaRPr>
                    </a:p>
                  </a:txBody>
                  <a:tcPr/>
                </a:tc>
                <a:tc hMerge="1">
                  <a:txBody>
                    <a:bodyPr/>
                    <a:lstStyle/>
                    <a:p>
                      <a:endParaRPr lang="en-US"/>
                    </a:p>
                  </a:txBody>
                  <a:tcPr/>
                </a:tc>
                <a:tc gridSpan="2">
                  <a:txBody>
                    <a:bodyPr/>
                    <a:lstStyle/>
                    <a:p>
                      <a:pPr algn="ctr"/>
                      <a:r>
                        <a:rPr lang="en-US" sz="1600" dirty="0" smtClean="0">
                          <a:latin typeface="Verdana" pitchFamily="34" charset="0"/>
                        </a:rPr>
                        <a:t>FMS</a:t>
                      </a:r>
                    </a:p>
                    <a:p>
                      <a:pPr algn="ctr"/>
                      <a:r>
                        <a:rPr lang="en-US" sz="1600" u="sng" dirty="0" smtClean="0">
                          <a:latin typeface="Verdana" pitchFamily="34" charset="0"/>
                        </a:rPr>
                        <a:t>SAT </a:t>
                      </a:r>
                      <a:r>
                        <a:rPr lang="en-US" sz="1600" dirty="0" smtClean="0">
                          <a:latin typeface="Verdana" pitchFamily="34" charset="0"/>
                        </a:rPr>
                        <a:t>              </a:t>
                      </a:r>
                      <a:r>
                        <a:rPr lang="en-US" sz="1600" u="sng" dirty="0" smtClean="0">
                          <a:latin typeface="Verdana" pitchFamily="34" charset="0"/>
                        </a:rPr>
                        <a:t> ACT</a:t>
                      </a:r>
                      <a:endParaRPr lang="en-US" sz="1600" u="sng" dirty="0">
                        <a:solidFill>
                          <a:schemeClr val="bg1"/>
                        </a:solidFill>
                        <a:latin typeface="Verdana" pitchFamily="34" charset="0"/>
                      </a:endParaRPr>
                    </a:p>
                  </a:txBody>
                  <a:tcPr/>
                </a:tc>
                <a:tc hMerge="1">
                  <a:txBody>
                    <a:bodyPr/>
                    <a:lstStyle/>
                    <a:p>
                      <a:endParaRPr lang="en-US"/>
                    </a:p>
                  </a:txBody>
                  <a:tcPr/>
                </a:tc>
              </a:tr>
              <a:tr h="675826">
                <a:tc>
                  <a:txBody>
                    <a:bodyPr/>
                    <a:lstStyle/>
                    <a:p>
                      <a:pPr algn="ctr"/>
                      <a:r>
                        <a:rPr lang="en-US" sz="1600" dirty="0" smtClean="0">
                          <a:latin typeface="Verdana" pitchFamily="34" charset="0"/>
                        </a:rPr>
                        <a:t>2011-12</a:t>
                      </a:r>
                      <a:endParaRPr lang="en-US" sz="1600" dirty="0">
                        <a:latin typeface="Verdana" pitchFamily="34" charset="0"/>
                      </a:endParaRPr>
                    </a:p>
                  </a:txBody>
                  <a:tcPr/>
                </a:tc>
                <a:tc>
                  <a:txBody>
                    <a:bodyPr/>
                    <a:lstStyle/>
                    <a:p>
                      <a:pPr algn="ctr"/>
                      <a:r>
                        <a:rPr lang="en-US" sz="1600" dirty="0" smtClean="0">
                          <a:latin typeface="Verdana" pitchFamily="34" charset="0"/>
                        </a:rPr>
                        <a:t>2012-13</a:t>
                      </a:r>
                      <a:endParaRPr lang="en-US" sz="1600" dirty="0">
                        <a:latin typeface="Verdana" pitchFamily="34" charset="0"/>
                      </a:endParaRPr>
                    </a:p>
                  </a:txBody>
                  <a:tcPr/>
                </a:tc>
                <a:tc>
                  <a:txBody>
                    <a:bodyPr/>
                    <a:lstStyle/>
                    <a:p>
                      <a:pPr algn="ctr"/>
                      <a:r>
                        <a:rPr lang="en-US" sz="1600" dirty="0" smtClean="0">
                          <a:latin typeface="Verdana" pitchFamily="34" charset="0"/>
                        </a:rPr>
                        <a:t>1270</a:t>
                      </a:r>
                      <a:endParaRPr lang="en-US" sz="1600" dirty="0">
                        <a:latin typeface="Verdana" pitchFamily="34" charset="0"/>
                      </a:endParaRPr>
                    </a:p>
                  </a:txBody>
                  <a:tcPr/>
                </a:tc>
                <a:tc>
                  <a:txBody>
                    <a:bodyPr/>
                    <a:lstStyle/>
                    <a:p>
                      <a:pPr algn="ctr"/>
                      <a:r>
                        <a:rPr lang="en-US" sz="1600" dirty="0" smtClean="0">
                          <a:latin typeface="Verdana" pitchFamily="34" charset="0"/>
                        </a:rPr>
                        <a:t>28</a:t>
                      </a:r>
                      <a:endParaRPr lang="en-US" sz="1600" dirty="0">
                        <a:latin typeface="Verdana" pitchFamily="34" charset="0"/>
                      </a:endParaRPr>
                    </a:p>
                  </a:txBody>
                  <a:tcPr/>
                </a:tc>
                <a:tc>
                  <a:txBody>
                    <a:bodyPr/>
                    <a:lstStyle/>
                    <a:p>
                      <a:pPr algn="ctr"/>
                      <a:r>
                        <a:rPr lang="en-US" sz="1600" dirty="0" smtClean="0">
                          <a:latin typeface="Verdana" pitchFamily="34" charset="0"/>
                        </a:rPr>
                        <a:t>980</a:t>
                      </a:r>
                      <a:endParaRPr lang="en-US" sz="1600" dirty="0">
                        <a:latin typeface="Verdana" pitchFamily="34" charset="0"/>
                      </a:endParaRPr>
                    </a:p>
                  </a:txBody>
                  <a:tcPr/>
                </a:tc>
                <a:tc>
                  <a:txBody>
                    <a:bodyPr/>
                    <a:lstStyle/>
                    <a:p>
                      <a:pPr algn="ctr"/>
                      <a:r>
                        <a:rPr lang="en-US" sz="1600" dirty="0" smtClean="0">
                          <a:latin typeface="Verdana" pitchFamily="34" charset="0"/>
                        </a:rPr>
                        <a:t>21</a:t>
                      </a:r>
                      <a:endParaRPr lang="en-US" sz="1600" dirty="0">
                        <a:latin typeface="Verdana" pitchFamily="34" charset="0"/>
                      </a:endParaRPr>
                    </a:p>
                  </a:txBody>
                  <a:tcPr/>
                </a:tc>
              </a:tr>
              <a:tr h="675826">
                <a:tc>
                  <a:txBody>
                    <a:bodyPr/>
                    <a:lstStyle/>
                    <a:p>
                      <a:pPr algn="ctr"/>
                      <a:r>
                        <a:rPr lang="en-US" sz="1600" dirty="0" smtClean="0">
                          <a:latin typeface="Verdana" pitchFamily="34" charset="0"/>
                        </a:rPr>
                        <a:t>2012-13</a:t>
                      </a:r>
                      <a:endParaRPr lang="en-US" sz="1600" dirty="0">
                        <a:latin typeface="Verdana" pitchFamily="34" charset="0"/>
                      </a:endParaRPr>
                    </a:p>
                  </a:txBody>
                  <a:tcPr/>
                </a:tc>
                <a:tc>
                  <a:txBody>
                    <a:bodyPr/>
                    <a:lstStyle/>
                    <a:p>
                      <a:pPr algn="ctr"/>
                      <a:r>
                        <a:rPr lang="en-US" sz="1600" dirty="0" smtClean="0">
                          <a:latin typeface="Verdana" pitchFamily="34" charset="0"/>
                        </a:rPr>
                        <a:t>2013-14</a:t>
                      </a:r>
                      <a:endParaRPr lang="en-US" sz="1600" dirty="0">
                        <a:latin typeface="Verdana" pitchFamily="34" charset="0"/>
                      </a:endParaRPr>
                    </a:p>
                  </a:txBody>
                  <a:tcPr/>
                </a:tc>
                <a:tc>
                  <a:txBody>
                    <a:bodyPr/>
                    <a:lstStyle/>
                    <a:p>
                      <a:pPr algn="ctr"/>
                      <a:r>
                        <a:rPr lang="en-US" sz="1600" dirty="0" smtClean="0">
                          <a:latin typeface="Verdana" pitchFamily="34" charset="0"/>
                        </a:rPr>
                        <a:t>1280</a:t>
                      </a:r>
                      <a:endParaRPr lang="en-US" sz="1600" dirty="0">
                        <a:latin typeface="Verdana" pitchFamily="34" charset="0"/>
                      </a:endParaRPr>
                    </a:p>
                  </a:txBody>
                  <a:tcPr/>
                </a:tc>
                <a:tc>
                  <a:txBody>
                    <a:bodyPr/>
                    <a:lstStyle/>
                    <a:p>
                      <a:pPr algn="ctr"/>
                      <a:r>
                        <a:rPr lang="en-US" sz="1600" dirty="0" smtClean="0">
                          <a:latin typeface="Verdana" pitchFamily="34" charset="0"/>
                        </a:rPr>
                        <a:t>28</a:t>
                      </a:r>
                      <a:endParaRPr lang="en-US" sz="1600" dirty="0">
                        <a:latin typeface="Verdana" pitchFamily="34" charset="0"/>
                      </a:endParaRPr>
                    </a:p>
                  </a:txBody>
                  <a:tcPr/>
                </a:tc>
                <a:tc>
                  <a:txBody>
                    <a:bodyPr/>
                    <a:lstStyle/>
                    <a:p>
                      <a:pPr algn="ctr"/>
                      <a:r>
                        <a:rPr lang="en-US" sz="1600" dirty="0" smtClean="0">
                          <a:latin typeface="Verdana" pitchFamily="34" charset="0"/>
                        </a:rPr>
                        <a:t>1020</a:t>
                      </a:r>
                      <a:endParaRPr lang="en-US" sz="1600" dirty="0">
                        <a:latin typeface="Verdana" pitchFamily="34" charset="0"/>
                      </a:endParaRPr>
                    </a:p>
                  </a:txBody>
                  <a:tcPr/>
                </a:tc>
                <a:tc>
                  <a:txBody>
                    <a:bodyPr/>
                    <a:lstStyle/>
                    <a:p>
                      <a:pPr algn="ctr"/>
                      <a:r>
                        <a:rPr lang="en-US" sz="1600" dirty="0" smtClean="0">
                          <a:latin typeface="Verdana" pitchFamily="34" charset="0"/>
                        </a:rPr>
                        <a:t>22</a:t>
                      </a:r>
                      <a:endParaRPr lang="en-US" sz="1600" dirty="0">
                        <a:latin typeface="Verdana" pitchFamily="34" charset="0"/>
                      </a:endParaRPr>
                    </a:p>
                  </a:txBody>
                  <a:tcPr/>
                </a:tc>
              </a:tr>
              <a:tr h="675826">
                <a:tc>
                  <a:txBody>
                    <a:bodyPr/>
                    <a:lstStyle/>
                    <a:p>
                      <a:pPr algn="ctr"/>
                      <a:r>
                        <a:rPr lang="en-US" sz="1600" dirty="0" smtClean="0">
                          <a:latin typeface="Verdana" pitchFamily="34" charset="0"/>
                        </a:rPr>
                        <a:t>2013-14</a:t>
                      </a:r>
                      <a:endParaRPr lang="en-US" sz="1600" dirty="0">
                        <a:latin typeface="Verdana" pitchFamily="34" charset="0"/>
                      </a:endParaRPr>
                    </a:p>
                  </a:txBody>
                  <a:tcPr/>
                </a:tc>
                <a:tc>
                  <a:txBody>
                    <a:bodyPr/>
                    <a:lstStyle/>
                    <a:p>
                      <a:pPr algn="ctr"/>
                      <a:r>
                        <a:rPr lang="en-US" sz="1600" dirty="0" smtClean="0">
                          <a:latin typeface="Verdana" pitchFamily="34" charset="0"/>
                        </a:rPr>
                        <a:t>2014-15</a:t>
                      </a:r>
                      <a:endParaRPr lang="en-US" sz="1600" dirty="0">
                        <a:latin typeface="Verdana" pitchFamily="34" charset="0"/>
                      </a:endParaRPr>
                    </a:p>
                  </a:txBody>
                  <a:tcPr/>
                </a:tc>
                <a:tc>
                  <a:txBody>
                    <a:bodyPr/>
                    <a:lstStyle/>
                    <a:p>
                      <a:pPr algn="ctr"/>
                      <a:r>
                        <a:rPr lang="en-US" sz="1600" dirty="0" smtClean="0">
                          <a:latin typeface="Verdana" pitchFamily="34" charset="0"/>
                        </a:rPr>
                        <a:t>1290</a:t>
                      </a:r>
                      <a:endParaRPr lang="en-US" sz="1600" dirty="0">
                        <a:latin typeface="Verdana" pitchFamily="34" charset="0"/>
                      </a:endParaRPr>
                    </a:p>
                  </a:txBody>
                  <a:tcPr/>
                </a:tc>
                <a:tc>
                  <a:txBody>
                    <a:bodyPr/>
                    <a:lstStyle/>
                    <a:p>
                      <a:pPr algn="ctr"/>
                      <a:r>
                        <a:rPr lang="en-US" sz="1600" dirty="0" smtClean="0">
                          <a:latin typeface="Verdana" pitchFamily="34" charset="0"/>
                        </a:rPr>
                        <a:t>29</a:t>
                      </a:r>
                      <a:endParaRPr lang="en-US" sz="1600" dirty="0">
                        <a:latin typeface="Verdana" pitchFamily="34" charset="0"/>
                      </a:endParaRPr>
                    </a:p>
                  </a:txBody>
                  <a:tcPr/>
                </a:tc>
                <a:tc>
                  <a:txBody>
                    <a:bodyPr/>
                    <a:lstStyle/>
                    <a:p>
                      <a:pPr algn="ctr"/>
                      <a:r>
                        <a:rPr lang="en-US" sz="1600" dirty="0" smtClean="0">
                          <a:latin typeface="Verdana" pitchFamily="34" charset="0"/>
                        </a:rPr>
                        <a:t>1170</a:t>
                      </a:r>
                      <a:endParaRPr lang="en-US" sz="1600" dirty="0">
                        <a:latin typeface="Verdana" pitchFamily="34" charset="0"/>
                      </a:endParaRPr>
                    </a:p>
                  </a:txBody>
                  <a:tcPr/>
                </a:tc>
                <a:tc>
                  <a:txBody>
                    <a:bodyPr/>
                    <a:lstStyle/>
                    <a:p>
                      <a:pPr algn="ctr"/>
                      <a:r>
                        <a:rPr lang="en-US" sz="1600" dirty="0" smtClean="0">
                          <a:latin typeface="Verdana" pitchFamily="34" charset="0"/>
                        </a:rPr>
                        <a:t>26</a:t>
                      </a:r>
                      <a:endParaRPr lang="en-US" sz="1600" dirty="0">
                        <a:latin typeface="Verdan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Other State Grants </a:t>
            </a:r>
            <a:br>
              <a:rPr lang="en-US" sz="4000" b="1" i="1" dirty="0" smtClean="0">
                <a:latin typeface="Bradley Hand ITC" pitchFamily="66" charset="0"/>
              </a:rPr>
            </a:br>
            <a:r>
              <a:rPr lang="en-US" sz="4000" b="1" i="1" dirty="0" smtClean="0">
                <a:latin typeface="Bradley Hand ITC" pitchFamily="66" charset="0"/>
              </a:rPr>
              <a:t>&amp; Scholarships</a:t>
            </a:r>
          </a:p>
        </p:txBody>
      </p:sp>
      <p:sp>
        <p:nvSpPr>
          <p:cNvPr id="33795" name="Rectangle 3"/>
          <p:cNvSpPr>
            <a:spLocks noGrp="1" noChangeArrowheads="1"/>
          </p:cNvSpPr>
          <p:nvPr>
            <p:ph type="body" idx="1"/>
          </p:nvPr>
        </p:nvSpPr>
        <p:spPr>
          <a:xfrm>
            <a:off x="1600200" y="1600200"/>
            <a:ext cx="7315200" cy="43735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Initial State Student Application also determines your eligibility for other state grants and scholarships administered by the state of Florida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José Martí Scholarship Challenge Grant Fund</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Rosewood Family Scholarship Program</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Scholarships for Children and Spouses of Deceased or Disabled Veterans and Servicemembers</a:t>
            </a:r>
            <a:r>
              <a:rPr lang="en-US" sz="800" dirty="0" smtClean="0">
                <a:latin typeface="Verdana" pitchFamily="34" charset="0"/>
              </a:rPr>
              <a:t/>
            </a:r>
            <a:br>
              <a:rPr lang="en-US" sz="800" dirty="0" smtClean="0">
                <a:latin typeface="Verdana" pitchFamily="34" charset="0"/>
              </a:rPr>
            </a:br>
            <a:r>
              <a:rPr lang="en-US" sz="800" dirty="0" smtClean="0">
                <a:latin typeface="Verdana" pitchFamily="34" charset="0"/>
              </a:rPr>
              <a:t/>
            </a:r>
            <a:br>
              <a:rPr lang="en-US" sz="800" dirty="0" smtClean="0">
                <a:latin typeface="Verdana" pitchFamily="34" charset="0"/>
              </a:rPr>
            </a:br>
            <a:endParaRPr lang="en-US" sz="600" dirty="0" smtClean="0">
              <a:solidFill>
                <a:srgbClr val="000000"/>
              </a:solidFill>
              <a:latin typeface="Verdana" pitchFamily="34" charset="0"/>
            </a:endParaRPr>
          </a:p>
          <a:p>
            <a:pPr eaLnBrk="1" hangingPunct="1">
              <a:lnSpc>
                <a:spcPct val="90000"/>
              </a:lnSpc>
              <a:buFontTx/>
              <a:buNone/>
            </a:pPr>
            <a:endParaRPr lang="en-US" sz="1000" dirty="0" smtClean="0">
              <a:latin typeface="Verdana" pitchFamily="34" charset="0"/>
            </a:endParaRPr>
          </a:p>
        </p:txBody>
      </p:sp>
      <p:pic>
        <p:nvPicPr>
          <p:cNvPr id="33796"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3797"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3798"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3799"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3800"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
        <p:nvSpPr>
          <p:cNvPr id="9" name="TextBox 8"/>
          <p:cNvSpPr txBox="1"/>
          <p:nvPr/>
        </p:nvSpPr>
        <p:spPr>
          <a:xfrm>
            <a:off x="1600200" y="5934670"/>
            <a:ext cx="3962400" cy="923330"/>
          </a:xfrm>
          <a:prstGeom prst="rect">
            <a:avLst/>
          </a:prstGeom>
          <a:solidFill>
            <a:schemeClr val="accent2"/>
          </a:solidFill>
        </p:spPr>
        <p:txBody>
          <a:bodyPr wrap="square" rtlCol="0">
            <a:spAutoFit/>
          </a:bodyPr>
          <a:lstStyle/>
          <a:p>
            <a:pPr algn="ctr" defTabSz="1019175">
              <a:spcBef>
                <a:spcPct val="50000"/>
              </a:spcBef>
            </a:pPr>
            <a:r>
              <a:rPr lang="en-US" sz="1200" i="1" dirty="0" smtClean="0">
                <a:solidFill>
                  <a:schemeClr val="bg1"/>
                </a:solidFill>
                <a:latin typeface="Verdana" pitchFamily="34" charset="0"/>
              </a:rPr>
              <a:t>For more details about these state programs, please visit:</a:t>
            </a:r>
          </a:p>
          <a:p>
            <a:pPr algn="ctr" defTabSz="1019175">
              <a:spcBef>
                <a:spcPct val="50000"/>
              </a:spcBef>
            </a:pPr>
            <a:r>
              <a:rPr lang="en-US" sz="1200" i="1" dirty="0" smtClean="0">
                <a:solidFill>
                  <a:schemeClr val="bg1">
                    <a:lumMod val="95000"/>
                  </a:schemeClr>
                </a:solidFill>
                <a:latin typeface="Verdana" pitchFamily="34" charset="0"/>
                <a:hlinkClick r:id="rId7"/>
              </a:rPr>
              <a:t>www.floridastudentfinancialaid.org/SSFAD/home/ProgramsOffered.htm</a:t>
            </a:r>
            <a:endParaRPr lang="en-US" sz="1200" i="1" dirty="0">
              <a:solidFill>
                <a:schemeClr val="bg1">
                  <a:lumMod val="95000"/>
                </a:schemeClr>
              </a:solidFill>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Other State Grants </a:t>
            </a:r>
            <a:br>
              <a:rPr lang="en-US" sz="4000" b="1" i="1" dirty="0" smtClean="0">
                <a:latin typeface="Bradley Hand ITC" pitchFamily="66" charset="0"/>
              </a:rPr>
            </a:br>
            <a:r>
              <a:rPr lang="en-US" sz="4000" b="1" i="1" dirty="0" smtClean="0">
                <a:latin typeface="Bradley Hand ITC" pitchFamily="66" charset="0"/>
              </a:rPr>
              <a:t>&amp; Scholarships</a:t>
            </a:r>
          </a:p>
        </p:txBody>
      </p:sp>
      <p:sp>
        <p:nvSpPr>
          <p:cNvPr id="33795" name="Rectangle 3"/>
          <p:cNvSpPr>
            <a:spLocks noGrp="1" noChangeArrowheads="1"/>
          </p:cNvSpPr>
          <p:nvPr>
            <p:ph type="body" idx="1"/>
          </p:nvPr>
        </p:nvSpPr>
        <p:spPr>
          <a:xfrm>
            <a:off x="1600200" y="1600200"/>
            <a:ext cx="7315200" cy="43735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Your institution will determine your eligibility for other state grants and scholarships administered by the state of Florida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Florida Student Assistance Grant</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Florida Resident Access Grant</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Access to Better Learning and Education Grant</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Florida Work Experience Program</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Mary McLeod Bethune Scholarship</a:t>
            </a:r>
            <a:r>
              <a:rPr lang="en-US" sz="800" dirty="0" smtClean="0">
                <a:latin typeface="Verdana" pitchFamily="34" charset="0"/>
              </a:rPr>
              <a:t/>
            </a:r>
            <a:br>
              <a:rPr lang="en-US" sz="800" dirty="0" smtClean="0">
                <a:latin typeface="Verdana" pitchFamily="34" charset="0"/>
              </a:rPr>
            </a:br>
            <a:r>
              <a:rPr lang="en-US" sz="800" dirty="0" smtClean="0">
                <a:latin typeface="Verdana" pitchFamily="34" charset="0"/>
              </a:rPr>
              <a:t/>
            </a:r>
            <a:br>
              <a:rPr lang="en-US" sz="800" dirty="0" smtClean="0">
                <a:latin typeface="Verdana" pitchFamily="34" charset="0"/>
              </a:rPr>
            </a:br>
            <a:endParaRPr lang="en-US" sz="600" dirty="0" smtClean="0">
              <a:solidFill>
                <a:srgbClr val="000000"/>
              </a:solidFill>
              <a:latin typeface="Verdana" pitchFamily="34" charset="0"/>
            </a:endParaRPr>
          </a:p>
          <a:p>
            <a:pPr eaLnBrk="1" hangingPunct="1">
              <a:lnSpc>
                <a:spcPct val="90000"/>
              </a:lnSpc>
              <a:buFontTx/>
              <a:buNone/>
            </a:pPr>
            <a:endParaRPr lang="en-US" sz="1000" dirty="0" smtClean="0">
              <a:latin typeface="Verdana" pitchFamily="34" charset="0"/>
            </a:endParaRPr>
          </a:p>
        </p:txBody>
      </p:sp>
      <p:pic>
        <p:nvPicPr>
          <p:cNvPr id="33796"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3797"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3798"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3799"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3800"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
        <p:nvSpPr>
          <p:cNvPr id="9" name="TextBox 8"/>
          <p:cNvSpPr txBox="1"/>
          <p:nvPr/>
        </p:nvSpPr>
        <p:spPr>
          <a:xfrm>
            <a:off x="1600200" y="5934670"/>
            <a:ext cx="3962400" cy="923330"/>
          </a:xfrm>
          <a:prstGeom prst="rect">
            <a:avLst/>
          </a:prstGeom>
          <a:solidFill>
            <a:schemeClr val="accent2"/>
          </a:solidFill>
        </p:spPr>
        <p:txBody>
          <a:bodyPr wrap="square" rtlCol="0">
            <a:spAutoFit/>
          </a:bodyPr>
          <a:lstStyle/>
          <a:p>
            <a:pPr algn="ctr" defTabSz="1019175">
              <a:spcBef>
                <a:spcPct val="50000"/>
              </a:spcBef>
            </a:pPr>
            <a:r>
              <a:rPr lang="en-US" sz="1200" i="1" dirty="0" smtClean="0">
                <a:solidFill>
                  <a:schemeClr val="bg1"/>
                </a:solidFill>
                <a:latin typeface="Verdana" pitchFamily="34" charset="0"/>
              </a:rPr>
              <a:t>For more details about these state programs, please visit:</a:t>
            </a:r>
          </a:p>
          <a:p>
            <a:pPr algn="ctr" defTabSz="1019175">
              <a:spcBef>
                <a:spcPct val="50000"/>
              </a:spcBef>
            </a:pPr>
            <a:r>
              <a:rPr lang="en-US" sz="1200" i="1" dirty="0" smtClean="0">
                <a:solidFill>
                  <a:schemeClr val="bg1">
                    <a:lumMod val="95000"/>
                  </a:schemeClr>
                </a:solidFill>
                <a:latin typeface="Verdana" pitchFamily="34" charset="0"/>
                <a:hlinkClick r:id="rId7"/>
              </a:rPr>
              <a:t>www.floridastudentfinancialaid.org/SSFAD/home/ProgramsOffered.htm</a:t>
            </a:r>
            <a:endParaRPr lang="en-US" sz="1200" i="1" dirty="0">
              <a:solidFill>
                <a:schemeClr val="bg1">
                  <a:lumMod val="95000"/>
                </a:schemeClr>
              </a:solidFill>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www.facts.org</a:t>
            </a:r>
          </a:p>
        </p:txBody>
      </p:sp>
      <p:sp>
        <p:nvSpPr>
          <p:cNvPr id="34819" name="Rectangle 3"/>
          <p:cNvSpPr>
            <a:spLocks noGrp="1" noChangeArrowheads="1"/>
          </p:cNvSpPr>
          <p:nvPr>
            <p:ph type="body" idx="1"/>
          </p:nvPr>
        </p:nvSpPr>
        <p:spPr>
          <a:xfrm>
            <a:off x="1600200" y="1600200"/>
            <a:ext cx="7315200" cy="4373563"/>
          </a:xfrm>
        </p:spPr>
        <p:txBody>
          <a:bodyPr/>
          <a:lstStyle/>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Florida Academic Counseling and Tracking for Students (facts.org) is Florida's official online student advising system that can assist high school students, college students, parents, and even counselors to help plan and track educational progress in Florida </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Go to </a:t>
            </a:r>
            <a:r>
              <a:rPr lang="en-US" sz="2000" dirty="0" smtClean="0">
                <a:latin typeface="Verdana" pitchFamily="34" charset="0"/>
                <a:ea typeface="+mn-ea"/>
                <a:cs typeface="+mn-cs"/>
                <a:hlinkClick r:id="rId2"/>
              </a:rPr>
              <a:t>www.facts.org</a:t>
            </a:r>
            <a:r>
              <a:rPr lang="en-US" sz="2000" dirty="0" smtClean="0">
                <a:latin typeface="Verdana" pitchFamily="34" charset="0"/>
                <a:ea typeface="+mn-ea"/>
                <a:cs typeface="+mn-cs"/>
              </a:rPr>
              <a:t>:</a:t>
            </a:r>
          </a:p>
          <a:p>
            <a:pPr marL="82073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Click on “High School Students”</a:t>
            </a:r>
          </a:p>
          <a:p>
            <a:pPr marL="82073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Click one of the links under “Plan and Track Progress”</a:t>
            </a:r>
          </a:p>
          <a:p>
            <a:pPr marL="82073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Requires User ID/Password</a:t>
            </a:r>
          </a:p>
          <a:p>
            <a:pPr marL="342900" lvl="1" indent="-342900" eaLnBrk="1" hangingPunct="1">
              <a:lnSpc>
                <a:spcPct val="75000"/>
              </a:lnSpc>
              <a:buClr>
                <a:schemeClr val="tx1"/>
              </a:buClr>
              <a:buChar char="•"/>
            </a:pPr>
            <a:endParaRPr lang="en-US" sz="1800" dirty="0" smtClean="0">
              <a:solidFill>
                <a:srgbClr val="000000"/>
              </a:solidFill>
              <a:latin typeface="Verdana" pitchFamily="34" charset="0"/>
              <a:ea typeface="+mn-ea"/>
              <a:cs typeface="+mn-cs"/>
            </a:endParaRPr>
          </a:p>
          <a:p>
            <a:pPr marL="742950" lvl="2" indent="-342900" eaLnBrk="1" hangingPunct="1">
              <a:lnSpc>
                <a:spcPct val="75000"/>
              </a:lnSpc>
              <a:buClr>
                <a:schemeClr val="tx1"/>
              </a:buClr>
              <a:buNone/>
            </a:pPr>
            <a:endParaRPr lang="en-US" sz="1400" dirty="0" smtClean="0">
              <a:solidFill>
                <a:srgbClr val="000000"/>
              </a:solidFill>
              <a:latin typeface="Verdana" pitchFamily="34" charset="0"/>
              <a:ea typeface="+mn-ea"/>
              <a:cs typeface="+mn-cs"/>
            </a:endParaRPr>
          </a:p>
          <a:p>
            <a:pPr eaLnBrk="1" hangingPunct="1">
              <a:lnSpc>
                <a:spcPct val="90000"/>
              </a:lnSpc>
              <a:buFontTx/>
              <a:buNone/>
            </a:pPr>
            <a:endParaRPr lang="en-US" dirty="0" smtClean="0"/>
          </a:p>
        </p:txBody>
      </p:sp>
      <p:pic>
        <p:nvPicPr>
          <p:cNvPr id="3482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4821" name="Picture 5" descr="CaucasianFemale_HR"/>
          <p:cNvPicPr preferRelativeResize="0">
            <a:picLocks noChangeArrowheads="1"/>
          </p:cNvPicPr>
          <p:nvPr/>
        </p:nvPicPr>
        <p:blipFill>
          <a:blip r:embed="rId4" cstate="print"/>
          <a:srcRect/>
          <a:stretch>
            <a:fillRect/>
          </a:stretch>
        </p:blipFill>
        <p:spPr bwMode="auto">
          <a:xfrm>
            <a:off x="0" y="1676400"/>
            <a:ext cx="1608138" cy="1673225"/>
          </a:xfrm>
          <a:prstGeom prst="rect">
            <a:avLst/>
          </a:prstGeom>
          <a:noFill/>
          <a:ln w="9525">
            <a:noFill/>
            <a:miter lim="800000"/>
            <a:headEnd/>
            <a:tailEnd/>
          </a:ln>
        </p:spPr>
      </p:pic>
      <p:pic>
        <p:nvPicPr>
          <p:cNvPr id="34822" name="Picture 6" descr="Retouched_Group_HR_270"/>
          <p:cNvPicPr preferRelativeResize="0">
            <a:picLocks noChangeArrowheads="1"/>
          </p:cNvPicPr>
          <p:nvPr/>
        </p:nvPicPr>
        <p:blipFill>
          <a:blip r:embed="rId5" cstate="print"/>
          <a:srcRect/>
          <a:stretch>
            <a:fillRect/>
          </a:stretch>
        </p:blipFill>
        <p:spPr bwMode="auto">
          <a:xfrm>
            <a:off x="0" y="3352800"/>
            <a:ext cx="1608138" cy="1673225"/>
          </a:xfrm>
          <a:prstGeom prst="rect">
            <a:avLst/>
          </a:prstGeom>
          <a:noFill/>
          <a:ln w="9525">
            <a:noFill/>
            <a:miter lim="800000"/>
            <a:headEnd/>
            <a:tailEnd/>
          </a:ln>
        </p:spPr>
      </p:pic>
      <p:pic>
        <p:nvPicPr>
          <p:cNvPr id="34823" name="Picture 7" descr="AsianFemale_HR"/>
          <p:cNvPicPr preferRelativeResize="0">
            <a:picLocks noChangeArrowheads="1"/>
          </p:cNvPicPr>
          <p:nvPr/>
        </p:nvPicPr>
        <p:blipFill>
          <a:blip r:embed="rId6" cstate="print"/>
          <a:srcRect/>
          <a:stretch>
            <a:fillRect/>
          </a:stretch>
        </p:blipFill>
        <p:spPr bwMode="auto">
          <a:xfrm>
            <a:off x="0" y="5029200"/>
            <a:ext cx="1608138" cy="1673225"/>
          </a:xfrm>
          <a:prstGeom prst="rect">
            <a:avLst/>
          </a:prstGeom>
          <a:noFill/>
          <a:ln w="9525">
            <a:noFill/>
            <a:miter lim="800000"/>
            <a:headEnd/>
            <a:tailEnd/>
          </a:ln>
        </p:spPr>
      </p:pic>
      <p:pic>
        <p:nvPicPr>
          <p:cNvPr id="34824" name="Picture 8"/>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93960" y="1371600"/>
            <a:ext cx="6440440" cy="4666804"/>
          </a:xfrm>
          <a:prstGeom prst="rect">
            <a:avLst/>
          </a:prstGeom>
          <a:noFill/>
          <a:ln w="9525">
            <a:noFill/>
            <a:miter lim="800000"/>
            <a:headEnd/>
            <a:tailEnd/>
          </a:ln>
          <a:effectLst/>
        </p:spPr>
      </p:pic>
      <p:sp>
        <p:nvSpPr>
          <p:cNvPr id="34818"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www.facts.org</a:t>
            </a:r>
          </a:p>
        </p:txBody>
      </p:sp>
      <p:pic>
        <p:nvPicPr>
          <p:cNvPr id="3482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4821" name="Picture 5" descr="CaucasianFemale_HR"/>
          <p:cNvPicPr preferRelativeResize="0">
            <a:picLocks noChangeArrowheads="1"/>
          </p:cNvPicPr>
          <p:nvPr/>
        </p:nvPicPr>
        <p:blipFill>
          <a:blip r:embed="rId4" cstate="print"/>
          <a:srcRect/>
          <a:stretch>
            <a:fillRect/>
          </a:stretch>
        </p:blipFill>
        <p:spPr bwMode="auto">
          <a:xfrm>
            <a:off x="0" y="1676400"/>
            <a:ext cx="1608138" cy="1673225"/>
          </a:xfrm>
          <a:prstGeom prst="rect">
            <a:avLst/>
          </a:prstGeom>
          <a:noFill/>
          <a:ln w="9525">
            <a:noFill/>
            <a:miter lim="800000"/>
            <a:headEnd/>
            <a:tailEnd/>
          </a:ln>
        </p:spPr>
      </p:pic>
      <p:pic>
        <p:nvPicPr>
          <p:cNvPr id="34822" name="Picture 6" descr="Retouched_Group_HR_270"/>
          <p:cNvPicPr preferRelativeResize="0">
            <a:picLocks noChangeArrowheads="1"/>
          </p:cNvPicPr>
          <p:nvPr/>
        </p:nvPicPr>
        <p:blipFill>
          <a:blip r:embed="rId5" cstate="print"/>
          <a:srcRect/>
          <a:stretch>
            <a:fillRect/>
          </a:stretch>
        </p:blipFill>
        <p:spPr bwMode="auto">
          <a:xfrm>
            <a:off x="0" y="3352800"/>
            <a:ext cx="1608138" cy="1673225"/>
          </a:xfrm>
          <a:prstGeom prst="rect">
            <a:avLst/>
          </a:prstGeom>
          <a:noFill/>
          <a:ln w="9525">
            <a:noFill/>
            <a:miter lim="800000"/>
            <a:headEnd/>
            <a:tailEnd/>
          </a:ln>
        </p:spPr>
      </p:pic>
      <p:pic>
        <p:nvPicPr>
          <p:cNvPr id="34823" name="Picture 7" descr="AsianFemale_HR"/>
          <p:cNvPicPr preferRelativeResize="0">
            <a:picLocks noChangeArrowheads="1"/>
          </p:cNvPicPr>
          <p:nvPr/>
        </p:nvPicPr>
        <p:blipFill>
          <a:blip r:embed="rId6" cstate="print"/>
          <a:srcRect/>
          <a:stretch>
            <a:fillRect/>
          </a:stretch>
        </p:blipFill>
        <p:spPr bwMode="auto">
          <a:xfrm>
            <a:off x="0" y="5029200"/>
            <a:ext cx="1608138" cy="1673225"/>
          </a:xfrm>
          <a:prstGeom prst="rect">
            <a:avLst/>
          </a:prstGeom>
          <a:noFill/>
          <a:ln w="9525">
            <a:noFill/>
            <a:miter lim="800000"/>
            <a:headEnd/>
            <a:tailEnd/>
          </a:ln>
        </p:spPr>
      </p:pic>
      <p:pic>
        <p:nvPicPr>
          <p:cNvPr id="34824" name="Picture 8"/>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cxnSp>
        <p:nvCxnSpPr>
          <p:cNvPr id="12" name="Straight Arrow Connector 11"/>
          <p:cNvCxnSpPr/>
          <p:nvPr/>
        </p:nvCxnSpPr>
        <p:spPr>
          <a:xfrm rot="16200000" flipH="1">
            <a:off x="2666206" y="2210594"/>
            <a:ext cx="1220788" cy="3048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3600" y="1371600"/>
            <a:ext cx="6204446" cy="4495800"/>
          </a:xfrm>
          <a:prstGeom prst="rect">
            <a:avLst/>
          </a:prstGeom>
          <a:noFill/>
          <a:ln w="9525">
            <a:noFill/>
            <a:miter lim="800000"/>
            <a:headEnd/>
            <a:tailEnd/>
          </a:ln>
          <a:effectLst/>
        </p:spPr>
      </p:pic>
      <p:sp>
        <p:nvSpPr>
          <p:cNvPr id="34818"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www.facts.org  - Check Bright Futures Eligibility</a:t>
            </a:r>
          </a:p>
        </p:txBody>
      </p:sp>
      <p:pic>
        <p:nvPicPr>
          <p:cNvPr id="3482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4821" name="Picture 5" descr="CaucasianFemale_HR"/>
          <p:cNvPicPr preferRelativeResize="0">
            <a:picLocks noChangeArrowheads="1"/>
          </p:cNvPicPr>
          <p:nvPr/>
        </p:nvPicPr>
        <p:blipFill>
          <a:blip r:embed="rId4" cstate="print"/>
          <a:srcRect/>
          <a:stretch>
            <a:fillRect/>
          </a:stretch>
        </p:blipFill>
        <p:spPr bwMode="auto">
          <a:xfrm>
            <a:off x="0" y="1676400"/>
            <a:ext cx="1608138" cy="1673225"/>
          </a:xfrm>
          <a:prstGeom prst="rect">
            <a:avLst/>
          </a:prstGeom>
          <a:noFill/>
          <a:ln w="9525">
            <a:noFill/>
            <a:miter lim="800000"/>
            <a:headEnd/>
            <a:tailEnd/>
          </a:ln>
        </p:spPr>
      </p:pic>
      <p:pic>
        <p:nvPicPr>
          <p:cNvPr id="34822" name="Picture 6" descr="Retouched_Group_HR_270"/>
          <p:cNvPicPr preferRelativeResize="0">
            <a:picLocks noChangeArrowheads="1"/>
          </p:cNvPicPr>
          <p:nvPr/>
        </p:nvPicPr>
        <p:blipFill>
          <a:blip r:embed="rId5" cstate="print"/>
          <a:srcRect/>
          <a:stretch>
            <a:fillRect/>
          </a:stretch>
        </p:blipFill>
        <p:spPr bwMode="auto">
          <a:xfrm>
            <a:off x="0" y="3352800"/>
            <a:ext cx="1608138" cy="1673225"/>
          </a:xfrm>
          <a:prstGeom prst="rect">
            <a:avLst/>
          </a:prstGeom>
          <a:noFill/>
          <a:ln w="9525">
            <a:noFill/>
            <a:miter lim="800000"/>
            <a:headEnd/>
            <a:tailEnd/>
          </a:ln>
        </p:spPr>
      </p:pic>
      <p:pic>
        <p:nvPicPr>
          <p:cNvPr id="34823" name="Picture 7" descr="AsianFemale_HR"/>
          <p:cNvPicPr preferRelativeResize="0">
            <a:picLocks noChangeArrowheads="1"/>
          </p:cNvPicPr>
          <p:nvPr/>
        </p:nvPicPr>
        <p:blipFill>
          <a:blip r:embed="rId6" cstate="print"/>
          <a:srcRect/>
          <a:stretch>
            <a:fillRect/>
          </a:stretch>
        </p:blipFill>
        <p:spPr bwMode="auto">
          <a:xfrm>
            <a:off x="0" y="5029200"/>
            <a:ext cx="1608138" cy="1673225"/>
          </a:xfrm>
          <a:prstGeom prst="rect">
            <a:avLst/>
          </a:prstGeom>
          <a:noFill/>
          <a:ln w="9525">
            <a:noFill/>
            <a:miter lim="800000"/>
            <a:headEnd/>
            <a:tailEnd/>
          </a:ln>
        </p:spPr>
      </p:pic>
      <p:pic>
        <p:nvPicPr>
          <p:cNvPr id="34824" name="Picture 8"/>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cxnSp>
        <p:nvCxnSpPr>
          <p:cNvPr id="12" name="Straight Arrow Connector 11"/>
          <p:cNvCxnSpPr/>
          <p:nvPr/>
        </p:nvCxnSpPr>
        <p:spPr>
          <a:xfrm>
            <a:off x="4343400" y="3581400"/>
            <a:ext cx="838200" cy="38258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752600" y="1828800"/>
            <a:ext cx="6705600" cy="2209799"/>
          </a:xfrm>
        </p:spPr>
        <p:txBody>
          <a:bodyPr/>
          <a:lstStyle/>
          <a:p>
            <a:pPr eaLnBrk="1" hangingPunct="1"/>
            <a:r>
              <a:rPr lang="en-US" sz="4000" b="1" i="1" dirty="0" smtClean="0">
                <a:latin typeface="Bradley Hand ITC" pitchFamily="66" charset="0"/>
              </a:rPr>
              <a:t>Searching for Other </a:t>
            </a:r>
            <a:br>
              <a:rPr lang="en-US" sz="4000" b="1" i="1" dirty="0" smtClean="0">
                <a:latin typeface="Bradley Hand ITC" pitchFamily="66" charset="0"/>
              </a:rPr>
            </a:br>
            <a:r>
              <a:rPr lang="en-US" sz="4000" b="1" i="1" dirty="0" smtClean="0">
                <a:latin typeface="Bradley Hand ITC" pitchFamily="66" charset="0"/>
              </a:rPr>
              <a:t>Types of Aid </a:t>
            </a:r>
          </a:p>
        </p:txBody>
      </p:sp>
      <p:pic>
        <p:nvPicPr>
          <p:cNvPr id="34820"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4821"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4822"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4823"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4824"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www.fastweb.com</a:t>
            </a:r>
          </a:p>
        </p:txBody>
      </p:sp>
      <p:sp>
        <p:nvSpPr>
          <p:cNvPr id="35843" name="Rectangle 3"/>
          <p:cNvSpPr>
            <a:spLocks noGrp="1" noChangeArrowheads="1"/>
          </p:cNvSpPr>
          <p:nvPr>
            <p:ph type="body" idx="1"/>
          </p:nvPr>
        </p:nvSpPr>
        <p:spPr>
          <a:xfrm>
            <a:off x="1600200" y="1600200"/>
            <a:ext cx="7315200" cy="4373563"/>
          </a:xfrm>
        </p:spPr>
        <p:txBody>
          <a:bodyPr/>
          <a:lstStyle/>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FastWeb offers a free scholarship database that includes over 1.3 million scholarships worth over $3 billion</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Database sources include local, national, and college-specific scholarships</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Search and compare detailed college profiles on FastWeb’s database</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FastWeb’s database allows you to also search for internships or part-time job openings near your home or school</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FastWeb is recommended by more than 16,000 schools and 3,600 colleges</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Access FastWeb by visiting </a:t>
            </a:r>
            <a:r>
              <a:rPr lang="en-US" sz="2000" dirty="0" smtClean="0">
                <a:latin typeface="Verdana" pitchFamily="34" charset="0"/>
                <a:ea typeface="+mn-ea"/>
                <a:cs typeface="+mn-cs"/>
                <a:hlinkClick r:id="rId2"/>
              </a:rPr>
              <a:t>www.fastweb.com</a:t>
            </a:r>
            <a:endParaRPr lang="en-US" sz="2000" dirty="0" smtClean="0">
              <a:latin typeface="Verdana" pitchFamily="34" charset="0"/>
              <a:ea typeface="+mn-ea"/>
              <a:cs typeface="+mn-cs"/>
            </a:endParaRP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requires User ID and Password</a:t>
            </a:r>
          </a:p>
          <a:p>
            <a:pPr eaLnBrk="1" hangingPunct="1">
              <a:buFontTx/>
              <a:buNone/>
            </a:pPr>
            <a:endParaRPr lang="en-US" b="1" dirty="0" smtClean="0">
              <a:solidFill>
                <a:schemeClr val="accent2"/>
              </a:solidFill>
            </a:endParaRPr>
          </a:p>
        </p:txBody>
      </p:sp>
      <p:pic>
        <p:nvPicPr>
          <p:cNvPr id="35844"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5845" name="Picture 5" descr="CaucasianFemale_HR"/>
          <p:cNvPicPr preferRelativeResize="0">
            <a:picLocks noChangeArrowheads="1"/>
          </p:cNvPicPr>
          <p:nvPr/>
        </p:nvPicPr>
        <p:blipFill>
          <a:blip r:embed="rId4" cstate="print"/>
          <a:srcRect/>
          <a:stretch>
            <a:fillRect/>
          </a:stretch>
        </p:blipFill>
        <p:spPr bwMode="auto">
          <a:xfrm>
            <a:off x="0" y="1676400"/>
            <a:ext cx="1608138" cy="1673225"/>
          </a:xfrm>
          <a:prstGeom prst="rect">
            <a:avLst/>
          </a:prstGeom>
          <a:noFill/>
          <a:ln w="9525">
            <a:noFill/>
            <a:miter lim="800000"/>
            <a:headEnd/>
            <a:tailEnd/>
          </a:ln>
        </p:spPr>
      </p:pic>
      <p:pic>
        <p:nvPicPr>
          <p:cNvPr id="35846" name="Picture 6" descr="Retouched_Group_HR_270"/>
          <p:cNvPicPr preferRelativeResize="0">
            <a:picLocks noChangeArrowheads="1"/>
          </p:cNvPicPr>
          <p:nvPr/>
        </p:nvPicPr>
        <p:blipFill>
          <a:blip r:embed="rId5" cstate="print"/>
          <a:srcRect/>
          <a:stretch>
            <a:fillRect/>
          </a:stretch>
        </p:blipFill>
        <p:spPr bwMode="auto">
          <a:xfrm>
            <a:off x="0" y="3352800"/>
            <a:ext cx="1608138" cy="1673225"/>
          </a:xfrm>
          <a:prstGeom prst="rect">
            <a:avLst/>
          </a:prstGeom>
          <a:noFill/>
          <a:ln w="9525">
            <a:noFill/>
            <a:miter lim="800000"/>
            <a:headEnd/>
            <a:tailEnd/>
          </a:ln>
        </p:spPr>
      </p:pic>
      <p:pic>
        <p:nvPicPr>
          <p:cNvPr id="35847" name="Picture 7" descr="AsianFemale_HR"/>
          <p:cNvPicPr preferRelativeResize="0">
            <a:picLocks noChangeArrowheads="1"/>
          </p:cNvPicPr>
          <p:nvPr/>
        </p:nvPicPr>
        <p:blipFill>
          <a:blip r:embed="rId6" cstate="print"/>
          <a:srcRect/>
          <a:stretch>
            <a:fillRect/>
          </a:stretch>
        </p:blipFill>
        <p:spPr bwMode="auto">
          <a:xfrm>
            <a:off x="0" y="5029200"/>
            <a:ext cx="1608138" cy="1673225"/>
          </a:xfrm>
          <a:prstGeom prst="rect">
            <a:avLst/>
          </a:prstGeom>
          <a:noFill/>
          <a:ln w="9525">
            <a:noFill/>
            <a:miter lim="800000"/>
            <a:headEnd/>
            <a:tailEnd/>
          </a:ln>
        </p:spPr>
      </p:pic>
      <p:pic>
        <p:nvPicPr>
          <p:cNvPr id="35848" name="Picture 8"/>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Other Sources</a:t>
            </a:r>
          </a:p>
        </p:txBody>
      </p:sp>
      <p:sp>
        <p:nvSpPr>
          <p:cNvPr id="35843" name="Rectangle 3"/>
          <p:cNvSpPr>
            <a:spLocks noGrp="1" noChangeArrowheads="1"/>
          </p:cNvSpPr>
          <p:nvPr>
            <p:ph type="body" idx="1"/>
          </p:nvPr>
        </p:nvSpPr>
        <p:spPr>
          <a:xfrm>
            <a:off x="1600200" y="1600200"/>
            <a:ext cx="7315200" cy="4373563"/>
          </a:xfrm>
        </p:spPr>
        <p:txBody>
          <a:bodyPr/>
          <a:lstStyle/>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Use </a:t>
            </a:r>
            <a:r>
              <a:rPr lang="en-US" sz="2000" dirty="0" smtClean="0">
                <a:latin typeface="Verdana" pitchFamily="34" charset="0"/>
                <a:ea typeface="+mn-ea"/>
                <a:cs typeface="+mn-cs"/>
                <a:hlinkClick r:id="rId2"/>
              </a:rPr>
              <a:t>www.finaid.org</a:t>
            </a:r>
            <a:r>
              <a:rPr lang="en-US" sz="2000" dirty="0" smtClean="0">
                <a:latin typeface="Verdana" pitchFamily="34" charset="0"/>
                <a:ea typeface="+mn-ea"/>
                <a:cs typeface="+mn-cs"/>
              </a:rPr>
              <a:t> to search for available monies through scholarships and grants nationwide </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High School Guidance Office</a:t>
            </a:r>
          </a:p>
          <a:p>
            <a:pPr marL="342900"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Be aware of recent scholarship scams</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Scams can be received via phone, letter in the mail, or E-mail  </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Visit  the Federal Trade Commission (FTC) website at  </a:t>
            </a:r>
            <a:r>
              <a:rPr lang="en-US" sz="2000" dirty="0" smtClean="0">
                <a:latin typeface="Verdana" pitchFamily="34" charset="0"/>
                <a:ea typeface="+mn-ea"/>
                <a:cs typeface="+mn-cs"/>
                <a:hlinkClick r:id="rId3"/>
              </a:rPr>
              <a:t>www.ftc.gov</a:t>
            </a:r>
            <a:r>
              <a:rPr lang="en-US" sz="2000" dirty="0" smtClean="0">
                <a:latin typeface="Verdana" pitchFamily="34" charset="0"/>
                <a:ea typeface="+mn-ea"/>
                <a:cs typeface="+mn-cs"/>
              </a:rPr>
              <a:t> for additional information on scams, or contact the FTC by calling 1-877-FTC-HELP (1-877-382-4357) or TTY 1-866-653-4261 </a:t>
            </a:r>
          </a:p>
          <a:p>
            <a:pPr marL="342900" lvl="1" indent="-342900" eaLnBrk="1" hangingPunct="1">
              <a:lnSpc>
                <a:spcPct val="75000"/>
              </a:lnSpc>
              <a:buClr>
                <a:schemeClr val="tx1"/>
              </a:buClr>
              <a:buFontTx/>
              <a:buChar char="•"/>
            </a:pPr>
            <a:endParaRPr lang="en-US" sz="2000" dirty="0" smtClean="0">
              <a:solidFill>
                <a:srgbClr val="000000"/>
              </a:solidFill>
              <a:latin typeface="Verdana" pitchFamily="34" charset="0"/>
              <a:ea typeface="+mn-ea"/>
              <a:cs typeface="+mn-cs"/>
            </a:endParaRPr>
          </a:p>
          <a:p>
            <a:pPr marL="342900" lvl="1" indent="-342900" eaLnBrk="1" hangingPunct="1">
              <a:lnSpc>
                <a:spcPct val="75000"/>
              </a:lnSpc>
              <a:buClr>
                <a:schemeClr val="tx1"/>
              </a:buClr>
              <a:buFontTx/>
              <a:buChar char="•"/>
            </a:pPr>
            <a:endParaRPr lang="en-US" sz="2000" dirty="0" smtClean="0">
              <a:solidFill>
                <a:srgbClr val="000000"/>
              </a:solidFill>
              <a:latin typeface="Verdana" pitchFamily="34" charset="0"/>
              <a:ea typeface="+mn-ea"/>
              <a:cs typeface="+mn-cs"/>
            </a:endParaRPr>
          </a:p>
          <a:p>
            <a:pPr eaLnBrk="1" hangingPunct="1">
              <a:buFontTx/>
              <a:buNone/>
            </a:pPr>
            <a:endParaRPr lang="en-US" b="1" dirty="0" smtClean="0">
              <a:solidFill>
                <a:schemeClr val="accent2"/>
              </a:solidFill>
            </a:endParaRPr>
          </a:p>
        </p:txBody>
      </p:sp>
      <p:pic>
        <p:nvPicPr>
          <p:cNvPr id="35844" name="Picture 4" descr="Retouched_AfricanMale_HR"/>
          <p:cNvPicPr preferRelativeResize="0">
            <a:picLocks noChangeArrowheads="1"/>
          </p:cNvPicPr>
          <p:nvPr/>
        </p:nvPicPr>
        <p:blipFill>
          <a:blip r:embed="rId4" cstate="print"/>
          <a:srcRect/>
          <a:stretch>
            <a:fillRect/>
          </a:stretch>
        </p:blipFill>
        <p:spPr bwMode="auto">
          <a:xfrm>
            <a:off x="0" y="0"/>
            <a:ext cx="1608138" cy="1673225"/>
          </a:xfrm>
          <a:prstGeom prst="rect">
            <a:avLst/>
          </a:prstGeom>
          <a:noFill/>
          <a:ln w="9525">
            <a:noFill/>
            <a:miter lim="800000"/>
            <a:headEnd/>
            <a:tailEnd/>
          </a:ln>
        </p:spPr>
      </p:pic>
      <p:pic>
        <p:nvPicPr>
          <p:cNvPr id="35845" name="Picture 5"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35846" name="Picture 6"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pic>
        <p:nvPicPr>
          <p:cNvPr id="35847" name="Picture 7" descr="AsianFemale_HR"/>
          <p:cNvPicPr preferRelativeResize="0">
            <a:picLocks noChangeArrowheads="1"/>
          </p:cNvPicPr>
          <p:nvPr/>
        </p:nvPicPr>
        <p:blipFill>
          <a:blip r:embed="rId7" cstate="print"/>
          <a:srcRect/>
          <a:stretch>
            <a:fillRect/>
          </a:stretch>
        </p:blipFill>
        <p:spPr bwMode="auto">
          <a:xfrm>
            <a:off x="0" y="5029200"/>
            <a:ext cx="1608138" cy="1673225"/>
          </a:xfrm>
          <a:prstGeom prst="rect">
            <a:avLst/>
          </a:prstGeom>
          <a:noFill/>
          <a:ln w="9525">
            <a:noFill/>
            <a:miter lim="800000"/>
            <a:headEnd/>
            <a:tailEnd/>
          </a:ln>
        </p:spPr>
      </p:pic>
      <p:pic>
        <p:nvPicPr>
          <p:cNvPr id="35848" name="Picture 8"/>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152400"/>
            <a:ext cx="7010400" cy="1600200"/>
          </a:xfrm>
        </p:spPr>
        <p:txBody>
          <a:bodyPr/>
          <a:lstStyle/>
          <a:p>
            <a:pPr eaLnBrk="1" hangingPunct="1"/>
            <a:r>
              <a:rPr lang="en-US" sz="4000" b="1" i="1" dirty="0" smtClean="0">
                <a:latin typeface="Bradley Hand ITC" pitchFamily="66" charset="0"/>
              </a:rPr>
              <a:t>Tax Incentive Programs: </a:t>
            </a:r>
            <a:br>
              <a:rPr lang="en-US" sz="4000" b="1" i="1" dirty="0" smtClean="0">
                <a:latin typeface="Bradley Hand ITC" pitchFamily="66" charset="0"/>
              </a:rPr>
            </a:br>
            <a:r>
              <a:rPr lang="en-US" sz="3600" b="1" i="1" dirty="0" smtClean="0">
                <a:solidFill>
                  <a:schemeClr val="tx1"/>
                </a:solidFill>
                <a:latin typeface="Bradley Hand ITC" pitchFamily="66" charset="0"/>
              </a:rPr>
              <a:t>American Opportunity Tax Credit</a:t>
            </a:r>
          </a:p>
        </p:txBody>
      </p:sp>
      <p:sp>
        <p:nvSpPr>
          <p:cNvPr id="23555" name="Rectangle 3"/>
          <p:cNvSpPr>
            <a:spLocks noGrp="1" noChangeArrowheads="1"/>
          </p:cNvSpPr>
          <p:nvPr>
            <p:ph type="body" idx="1"/>
          </p:nvPr>
        </p:nvSpPr>
        <p:spPr>
          <a:xfrm>
            <a:off x="1828800" y="1676400"/>
            <a:ext cx="7086600" cy="45259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When thinking about paying for college, do not  forget about some of the tax incentives that can help to make college affordable for you </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The American Opportunity Tax Credit </a:t>
            </a:r>
          </a:p>
          <a:p>
            <a:pPr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This tax credit applies to tuition and fee expenses for the first four years of a college education</a:t>
            </a:r>
          </a:p>
          <a:p>
            <a:pPr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Students need to:</a:t>
            </a:r>
          </a:p>
          <a:p>
            <a:pPr lvl="4"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Be claimed as a dependent</a:t>
            </a:r>
          </a:p>
          <a:p>
            <a:pPr lvl="4"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Be enrolled at least half-time</a:t>
            </a:r>
          </a:p>
          <a:p>
            <a:pPr lvl="4"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Have a family adjusted gross income of  $90K or less ($180K or less for joint filers)</a:t>
            </a:r>
          </a:p>
          <a:p>
            <a:pPr algn="ctr" eaLnBrk="1" hangingPunct="1">
              <a:lnSpc>
                <a:spcPct val="85000"/>
              </a:lnSpc>
              <a:buClr>
                <a:schemeClr val="tx1"/>
              </a:buClr>
              <a:buNone/>
            </a:pPr>
            <a:r>
              <a:rPr lang="en-US" sz="2000" dirty="0" smtClean="0">
                <a:latin typeface="Verdana" pitchFamily="34" charset="0"/>
              </a:rPr>
              <a:t> </a:t>
            </a:r>
          </a:p>
        </p:txBody>
      </p:sp>
      <p:pic>
        <p:nvPicPr>
          <p:cNvPr id="23556"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23557"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23558"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23559"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23560"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075"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3076"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3077"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3078"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3079"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3080"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Types of Financial Aid</a:t>
            </a:r>
          </a:p>
        </p:txBody>
      </p:sp>
      <p:pic>
        <p:nvPicPr>
          <p:cNvPr id="3081"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
        <p:nvSpPr>
          <p:cNvPr id="3082" name="Rectangle 13"/>
          <p:cNvSpPr>
            <a:spLocks noGrp="1" noChangeArrowheads="1"/>
          </p:cNvSpPr>
          <p:nvPr>
            <p:ph type="body" idx="1"/>
          </p:nvPr>
        </p:nvSpPr>
        <p:spPr>
          <a:xfrm>
            <a:off x="1600200" y="1371600"/>
            <a:ext cx="7086600" cy="4572000"/>
          </a:xfrm>
        </p:spPr>
        <p:txBody>
          <a:bodyPr/>
          <a:lstStyle/>
          <a:p>
            <a:pPr marL="382588" indent="-382588" algn="just" defTabSz="1019175" eaLnBrk="1" hangingPunct="1">
              <a:spcAft>
                <a:spcPct val="20000"/>
              </a:spcAft>
              <a:buClr>
                <a:schemeClr val="tx2"/>
              </a:buClr>
              <a:buSzPct val="70000"/>
              <a:buFont typeface="Wingdings" pitchFamily="2" charset="2"/>
              <a:buChar char="v"/>
            </a:pPr>
            <a:r>
              <a:rPr lang="en-US" sz="2000" dirty="0" smtClean="0">
                <a:latin typeface="Verdana" pitchFamily="34" charset="0"/>
              </a:rPr>
              <a:t>There are two types of financial aid: </a:t>
            </a:r>
            <a:r>
              <a:rPr lang="en-US" sz="2000" i="1" dirty="0" smtClean="0">
                <a:latin typeface="Verdana" pitchFamily="34" charset="0"/>
              </a:rPr>
              <a:t>gift </a:t>
            </a:r>
            <a:r>
              <a:rPr lang="en-US" sz="2000" dirty="0" smtClean="0">
                <a:latin typeface="Verdana" pitchFamily="34" charset="0"/>
              </a:rPr>
              <a:t>aid</a:t>
            </a:r>
            <a:r>
              <a:rPr lang="en-US" sz="2000" i="1" dirty="0" smtClean="0">
                <a:latin typeface="Verdana" pitchFamily="34" charset="0"/>
              </a:rPr>
              <a:t> </a:t>
            </a:r>
            <a:r>
              <a:rPr lang="en-US" sz="2000" dirty="0" smtClean="0">
                <a:latin typeface="Verdana" pitchFamily="34" charset="0"/>
              </a:rPr>
              <a:t>and </a:t>
            </a:r>
            <a:r>
              <a:rPr lang="en-US" sz="2000" i="1" dirty="0" smtClean="0">
                <a:latin typeface="Verdana" pitchFamily="34" charset="0"/>
              </a:rPr>
              <a:t>self-help</a:t>
            </a:r>
            <a:r>
              <a:rPr lang="en-US" sz="2000" dirty="0" smtClean="0">
                <a:latin typeface="Verdana" pitchFamily="34" charset="0"/>
              </a:rPr>
              <a:t> aid</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i="1" dirty="0" smtClean="0">
                <a:latin typeface="Verdana" pitchFamily="34" charset="0"/>
              </a:rPr>
              <a:t>Gift</a:t>
            </a:r>
            <a:r>
              <a:rPr lang="en-US" sz="2000" dirty="0" smtClean="0">
                <a:latin typeface="Verdana" pitchFamily="34" charset="0"/>
              </a:rPr>
              <a:t> aid includes grants and scholarships – gifts of money to pay for college that don’t have to be repaid    </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i="1" dirty="0" smtClean="0">
                <a:latin typeface="Verdana" pitchFamily="34" charset="0"/>
              </a:rPr>
              <a:t>Self-help</a:t>
            </a:r>
            <a:r>
              <a:rPr lang="en-US" sz="2000" dirty="0" smtClean="0">
                <a:latin typeface="Verdana" pitchFamily="34" charset="0"/>
              </a:rPr>
              <a:t> aid includes employment, such as part-time jobs that help curb college expenses, and loans that you will need to repay </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Financial Aid is based on demonstrated need and is designed to help students who cannot afford the cost of attending college </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Scholarships based on merit should be seen as a reward for grades, special talents, creativity, leadership, or other criteria used to select recipients </a:t>
            </a:r>
          </a:p>
          <a:p>
            <a:pPr eaLnBrk="1" hangingPunct="1">
              <a:lnSpc>
                <a:spcPct val="80000"/>
              </a:lnSpc>
              <a:buFont typeface="Arial" pitchFamily="34" charset="0"/>
              <a:buChar char="•"/>
            </a:pPr>
            <a:endParaRPr lang="en-US" sz="2400" dirty="0" smtClean="0">
              <a:latin typeface="Verdana" pitchFamily="34" charset="0"/>
            </a:endParaRP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Tax Incentive Programs:</a:t>
            </a:r>
            <a:br>
              <a:rPr lang="en-US" sz="4000" b="1" i="1" dirty="0" smtClean="0">
                <a:latin typeface="Bradley Hand ITC" pitchFamily="66" charset="0"/>
              </a:rPr>
            </a:br>
            <a:r>
              <a:rPr lang="en-US" sz="4000" b="1" i="1" dirty="0" smtClean="0">
                <a:solidFill>
                  <a:schemeClr val="tx1"/>
                </a:solidFill>
                <a:latin typeface="Bradley Hand ITC" pitchFamily="66" charset="0"/>
              </a:rPr>
              <a:t> </a:t>
            </a:r>
            <a:r>
              <a:rPr lang="en-US" sz="3600" b="1" i="1" dirty="0" smtClean="0">
                <a:solidFill>
                  <a:schemeClr val="tx1"/>
                </a:solidFill>
                <a:latin typeface="Bradley Hand ITC" pitchFamily="66" charset="0"/>
              </a:rPr>
              <a:t>Lifetime Learning Credit</a:t>
            </a:r>
          </a:p>
        </p:txBody>
      </p:sp>
      <p:sp>
        <p:nvSpPr>
          <p:cNvPr id="23555" name="Rectangle 3"/>
          <p:cNvSpPr>
            <a:spLocks noGrp="1" noChangeArrowheads="1"/>
          </p:cNvSpPr>
          <p:nvPr>
            <p:ph type="body" idx="1"/>
          </p:nvPr>
        </p:nvSpPr>
        <p:spPr>
          <a:xfrm>
            <a:off x="1600200" y="1600200"/>
            <a:ext cx="7315200" cy="4373563"/>
          </a:xfrm>
        </p:spPr>
        <p:txBody>
          <a:bodyPr/>
          <a:lstStyle/>
          <a:p>
            <a:pPr lvl="0"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Lifetime Learning Credit allows up to $2,000 per tax return, for an unlimited number of years, and may be used for courses outside of a degree or certificate program</a:t>
            </a:r>
          </a:p>
          <a:p>
            <a:pPr marL="742950"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Students need to</a:t>
            </a:r>
          </a:p>
          <a:p>
            <a:pPr marL="1200150"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Be enrolled in at least one course</a:t>
            </a:r>
          </a:p>
          <a:p>
            <a:pPr marL="1200150"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Be claimed as a dependent</a:t>
            </a:r>
          </a:p>
          <a:p>
            <a:pPr marL="1200150"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Have a family adjusted gross income of $60K or less ($120K or less for joint filers)</a:t>
            </a:r>
          </a:p>
          <a:p>
            <a:pPr lvl="0">
              <a:buFont typeface="Wingdings" pitchFamily="2" charset="2"/>
              <a:buChar char="v"/>
            </a:pPr>
            <a:endParaRPr lang="en-US" sz="2000" dirty="0" smtClean="0">
              <a:latin typeface="Verdana" pitchFamily="34" charset="0"/>
            </a:endParaRPr>
          </a:p>
          <a:p>
            <a:pPr eaLnBrk="1" hangingPunct="1">
              <a:lnSpc>
                <a:spcPct val="85000"/>
              </a:lnSpc>
              <a:buClr>
                <a:schemeClr val="tx1"/>
              </a:buClr>
              <a:buFont typeface="Wingdings" pitchFamily="2" charset="2"/>
              <a:buChar char="v"/>
            </a:pPr>
            <a:endParaRPr lang="en-US" sz="2000" dirty="0" smtClean="0">
              <a:latin typeface="Verdana" pitchFamily="34" charset="0"/>
            </a:endParaRPr>
          </a:p>
        </p:txBody>
      </p:sp>
      <p:pic>
        <p:nvPicPr>
          <p:cNvPr id="23556"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23557"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23558"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23559"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23560"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IMPORTANT!</a:t>
            </a:r>
          </a:p>
        </p:txBody>
      </p:sp>
      <p:sp>
        <p:nvSpPr>
          <p:cNvPr id="23555" name="Rectangle 3"/>
          <p:cNvSpPr>
            <a:spLocks noGrp="1" noChangeArrowheads="1"/>
          </p:cNvSpPr>
          <p:nvPr>
            <p:ph type="body" idx="1"/>
          </p:nvPr>
        </p:nvSpPr>
        <p:spPr>
          <a:xfrm>
            <a:off x="1600200" y="1600200"/>
            <a:ext cx="7315200" cy="4373563"/>
          </a:xfrm>
        </p:spPr>
        <p:txBody>
          <a:bodyPr/>
          <a:lstStyle/>
          <a:p>
            <a:pPr algn="ctr" eaLnBrk="1" hangingPunct="1">
              <a:lnSpc>
                <a:spcPct val="85000"/>
              </a:lnSpc>
              <a:buClr>
                <a:schemeClr val="tx1"/>
              </a:buClr>
              <a:buNone/>
            </a:pPr>
            <a:r>
              <a:rPr lang="en-US" dirty="0" smtClean="0">
                <a:latin typeface="Verdana" pitchFamily="34" charset="0"/>
              </a:rPr>
              <a:t>Keep copies of ALL financial aid documents! </a:t>
            </a:r>
          </a:p>
        </p:txBody>
      </p:sp>
      <p:pic>
        <p:nvPicPr>
          <p:cNvPr id="23556"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23557"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23558"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23559"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23560"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pic>
        <p:nvPicPr>
          <p:cNvPr id="9" name="Picture 5" descr="MCj04325600000[1]"/>
          <p:cNvPicPr>
            <a:picLocks noChangeAspect="1" noChangeArrowheads="1"/>
          </p:cNvPicPr>
          <p:nvPr/>
        </p:nvPicPr>
        <p:blipFill>
          <a:blip r:embed="rId7" cstate="print"/>
          <a:srcRect/>
          <a:stretch>
            <a:fillRect/>
          </a:stretch>
        </p:blipFill>
        <p:spPr bwMode="auto">
          <a:xfrm>
            <a:off x="3962400" y="2667000"/>
            <a:ext cx="2765425" cy="284956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274638"/>
            <a:ext cx="7086600" cy="1020762"/>
          </a:xfrm>
        </p:spPr>
        <p:txBody>
          <a:bodyPr/>
          <a:lstStyle/>
          <a:p>
            <a:pPr eaLnBrk="1" hangingPunct="1"/>
            <a:r>
              <a:rPr lang="en-US" sz="4000" b="1" i="1" dirty="0" smtClean="0">
                <a:latin typeface="Bradley Hand ITC" pitchFamily="66" charset="0"/>
              </a:rPr>
              <a:t>Navigating Your </a:t>
            </a:r>
            <a:br>
              <a:rPr lang="en-US" sz="4000" b="1" i="1" dirty="0" smtClean="0">
                <a:latin typeface="Bradley Hand ITC" pitchFamily="66" charset="0"/>
              </a:rPr>
            </a:br>
            <a:r>
              <a:rPr lang="en-US" sz="4000" b="1" i="1" dirty="0" smtClean="0">
                <a:latin typeface="Bradley Hand ITC" pitchFamily="66" charset="0"/>
              </a:rPr>
              <a:t>Financial Future</a:t>
            </a:r>
          </a:p>
        </p:txBody>
      </p:sp>
      <p:pic>
        <p:nvPicPr>
          <p:cNvPr id="36867"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6868"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6869"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6870"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6871"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pic>
        <p:nvPicPr>
          <p:cNvPr id="36872" name="Picture 9"/>
          <p:cNvPicPr>
            <a:picLocks noChangeAspect="1" noChangeArrowheads="1"/>
          </p:cNvPicPr>
          <p:nvPr/>
        </p:nvPicPr>
        <p:blipFill>
          <a:blip r:embed="rId7" cstate="print"/>
          <a:srcRect/>
          <a:stretch>
            <a:fillRect/>
          </a:stretch>
        </p:blipFill>
        <p:spPr bwMode="ltGray">
          <a:xfrm>
            <a:off x="4038600" y="1371600"/>
            <a:ext cx="2493963" cy="3144838"/>
          </a:xfrm>
          <a:prstGeom prst="rect">
            <a:avLst/>
          </a:prstGeom>
          <a:noFill/>
          <a:ln w="9525">
            <a:noFill/>
            <a:miter lim="800000"/>
            <a:headEnd/>
            <a:tailEnd/>
          </a:ln>
        </p:spPr>
      </p:pic>
      <p:sp>
        <p:nvSpPr>
          <p:cNvPr id="36873" name="Text Box 10"/>
          <p:cNvSpPr txBox="1">
            <a:spLocks noChangeArrowheads="1"/>
          </p:cNvSpPr>
          <p:nvPr/>
        </p:nvSpPr>
        <p:spPr bwMode="auto">
          <a:xfrm>
            <a:off x="1905000" y="4648200"/>
            <a:ext cx="7010400" cy="1477328"/>
          </a:xfrm>
          <a:prstGeom prst="rect">
            <a:avLst/>
          </a:prstGeom>
          <a:noFill/>
          <a:ln w="9525">
            <a:noFill/>
            <a:miter lim="800000"/>
            <a:headEnd/>
            <a:tailEnd/>
          </a:ln>
        </p:spPr>
        <p:txBody>
          <a:bodyPr wrap="square">
            <a:spAutoFit/>
          </a:bodyPr>
          <a:lstStyle/>
          <a:p>
            <a:pPr algn="ctr">
              <a:spcBef>
                <a:spcPct val="50000"/>
              </a:spcBef>
            </a:pPr>
            <a:r>
              <a:rPr lang="en-US" sz="2000" dirty="0">
                <a:latin typeface="Verdana" pitchFamily="34" charset="0"/>
              </a:rPr>
              <a:t>OSFA offers a </a:t>
            </a:r>
            <a:r>
              <a:rPr lang="en-US" sz="2000" dirty="0" smtClean="0">
                <a:latin typeface="Verdana" pitchFamily="34" charset="0"/>
              </a:rPr>
              <a:t>variety of tools and resources to assist you in your pursuit of higher education</a:t>
            </a:r>
          </a:p>
          <a:p>
            <a:pPr algn="ctr">
              <a:spcBef>
                <a:spcPct val="50000"/>
              </a:spcBef>
            </a:pPr>
            <a:r>
              <a:rPr lang="en-US" sz="2000" dirty="0" smtClean="0">
                <a:latin typeface="Verdana" pitchFamily="34" charset="0"/>
              </a:rPr>
              <a:t>For </a:t>
            </a:r>
            <a:r>
              <a:rPr lang="en-US" sz="2000" dirty="0">
                <a:latin typeface="Verdana" pitchFamily="34" charset="0"/>
              </a:rPr>
              <a:t>more information, please visit: </a:t>
            </a:r>
            <a:r>
              <a:rPr lang="en-US" sz="2000" dirty="0" smtClean="0">
                <a:latin typeface="Verdana" pitchFamily="34" charset="0"/>
                <a:hlinkClick r:id="rId8"/>
              </a:rPr>
              <a:t>www.navigatingyourfuture.org</a:t>
            </a:r>
            <a:endParaRPr lang="en-US" sz="2000" dirty="0">
              <a:latin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sz="4000" b="1" i="1" dirty="0" smtClean="0">
                <a:latin typeface="Bradley Hand ITC" pitchFamily="66" charset="0"/>
              </a:rPr>
              <a:t>For More Information</a:t>
            </a:r>
            <a:endParaRPr lang="en-US" sz="4000" b="1" i="1" dirty="0">
              <a:latin typeface="Bradley Hand ITC" pitchFamily="66" charset="0"/>
            </a:endParaRPr>
          </a:p>
        </p:txBody>
      </p:sp>
      <p:sp>
        <p:nvSpPr>
          <p:cNvPr id="3" name="Content Placeholder 2"/>
          <p:cNvSpPr>
            <a:spLocks noGrp="1"/>
          </p:cNvSpPr>
          <p:nvPr>
            <p:ph idx="1"/>
          </p:nvPr>
        </p:nvSpPr>
        <p:spPr>
          <a:xfrm>
            <a:off x="1752600" y="1600200"/>
            <a:ext cx="6934200" cy="4525963"/>
          </a:xfrm>
        </p:spPr>
        <p:txBody>
          <a:bodyPr/>
          <a:lstStyle/>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hlinkClick r:id="rId2"/>
              </a:rPr>
              <a:t>www.FloridaStudentFinancialAid.org</a:t>
            </a:r>
            <a:endParaRPr lang="en-US" sz="2000" dirty="0" smtClean="0">
              <a:latin typeface="Verdana" pitchFamily="34" charset="0"/>
            </a:endParaRPr>
          </a:p>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E-mail:  </a:t>
            </a:r>
            <a:r>
              <a:rPr lang="en-US" sz="2000" dirty="0" smtClean="0">
                <a:latin typeface="Verdana" pitchFamily="34" charset="0"/>
                <a:hlinkClick r:id="rId3"/>
              </a:rPr>
              <a:t>OSFA@fldoe.org</a:t>
            </a:r>
            <a:endParaRPr lang="en-US" sz="2000" dirty="0" smtClean="0">
              <a:latin typeface="Verdana" pitchFamily="34" charset="0"/>
            </a:endParaRPr>
          </a:p>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1-888-827-2004 (Grants/Scholarships)</a:t>
            </a:r>
          </a:p>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1-800-366-3475 (Student Loans)</a:t>
            </a:r>
          </a:p>
          <a:p>
            <a:pPr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Outreach Representative:</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Insert (Name of Representative)</a:t>
            </a:r>
          </a:p>
          <a:p>
            <a:pPr lvl="1"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Insert (contact information) </a:t>
            </a:r>
          </a:p>
        </p:txBody>
      </p:sp>
      <p:sp>
        <p:nvSpPr>
          <p:cNvPr id="4" name="Slide Number Placeholder 3"/>
          <p:cNvSpPr>
            <a:spLocks noGrp="1"/>
          </p:cNvSpPr>
          <p:nvPr>
            <p:ph type="sldNum" sz="quarter" idx="10"/>
          </p:nvPr>
        </p:nvSpPr>
        <p:spPr/>
        <p:txBody>
          <a:bodyPr/>
          <a:lstStyle/>
          <a:p>
            <a:pPr>
              <a:defRPr/>
            </a:pPr>
            <a:fld id="{95717571-636D-44D9-9174-F87D1D059EA4}" type="slidenum">
              <a:rPr lang="en-US" smtClean="0"/>
              <a:pPr>
                <a:defRPr/>
              </a:pPr>
              <a:t>43</a:t>
            </a:fld>
            <a:endParaRPr lang="en-US" dirty="0"/>
          </a:p>
        </p:txBody>
      </p:sp>
      <p:pic>
        <p:nvPicPr>
          <p:cNvPr id="5" name="Picture 4" descr="Retouched_AfricanMale_HR"/>
          <p:cNvPicPr preferRelativeResize="0">
            <a:picLocks noChangeArrowheads="1"/>
          </p:cNvPicPr>
          <p:nvPr/>
        </p:nvPicPr>
        <p:blipFill>
          <a:blip r:embed="rId4" cstate="print"/>
          <a:srcRect/>
          <a:stretch>
            <a:fillRect/>
          </a:stretch>
        </p:blipFill>
        <p:spPr bwMode="auto">
          <a:xfrm>
            <a:off x="0" y="0"/>
            <a:ext cx="1608138" cy="1673225"/>
          </a:xfrm>
          <a:prstGeom prst="rect">
            <a:avLst/>
          </a:prstGeom>
          <a:noFill/>
          <a:ln w="9525">
            <a:noFill/>
            <a:miter lim="800000"/>
            <a:headEnd/>
            <a:tailEnd/>
          </a:ln>
        </p:spPr>
      </p:pic>
      <p:pic>
        <p:nvPicPr>
          <p:cNvPr id="6" name="Picture 5"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7" name="Picture 6"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pic>
        <p:nvPicPr>
          <p:cNvPr id="8" name="Picture 7" descr="AsianFemale_HR"/>
          <p:cNvPicPr preferRelativeResize="0">
            <a:picLocks noChangeArrowheads="1"/>
          </p:cNvPicPr>
          <p:nvPr/>
        </p:nvPicPr>
        <p:blipFill>
          <a:blip r:embed="rId7" cstate="print"/>
          <a:srcRect/>
          <a:stretch>
            <a:fillRect/>
          </a:stretch>
        </p:blipFill>
        <p:spPr bwMode="auto">
          <a:xfrm>
            <a:off x="0" y="5029200"/>
            <a:ext cx="1608138" cy="167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2438400"/>
            <a:ext cx="7086600" cy="1020762"/>
          </a:xfrm>
        </p:spPr>
        <p:txBody>
          <a:bodyPr/>
          <a:lstStyle/>
          <a:p>
            <a:pPr eaLnBrk="1" hangingPunct="1"/>
            <a:r>
              <a:rPr lang="en-US" sz="4000" b="1" i="1" dirty="0" smtClean="0">
                <a:latin typeface="Bradley Hand ITC" pitchFamily="66" charset="0"/>
              </a:rPr>
              <a:t>Questions?</a:t>
            </a:r>
          </a:p>
        </p:txBody>
      </p:sp>
      <p:pic>
        <p:nvPicPr>
          <p:cNvPr id="35844"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5845"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5846"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5847"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5848"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676400" y="1600200"/>
            <a:ext cx="7086600" cy="2667001"/>
          </a:xfrm>
        </p:spPr>
        <p:txBody>
          <a:bodyPr/>
          <a:lstStyle/>
          <a:p>
            <a:pPr algn="ctr" eaLnBrk="1" hangingPunct="1">
              <a:buFontTx/>
              <a:buNone/>
            </a:pPr>
            <a:endParaRPr lang="en-US" sz="5400" dirty="0" smtClean="0">
              <a:latin typeface="Bradley Hand ITC" pitchFamily="66" charset="0"/>
            </a:endParaRPr>
          </a:p>
          <a:p>
            <a:pPr algn="ctr" eaLnBrk="1" hangingPunct="1">
              <a:buFontTx/>
              <a:buNone/>
            </a:pPr>
            <a:r>
              <a:rPr lang="en-US" sz="4000" b="1" i="1" dirty="0" smtClean="0">
                <a:latin typeface="Bradley Hand ITC" pitchFamily="66" charset="0"/>
              </a:rPr>
              <a:t>Thank you for attending </a:t>
            </a:r>
          </a:p>
          <a:p>
            <a:pPr algn="ctr" eaLnBrk="1" hangingPunct="1">
              <a:buFontTx/>
              <a:buNone/>
            </a:pPr>
            <a:r>
              <a:rPr lang="en-US" sz="4000" b="1" i="1" dirty="0" smtClean="0">
                <a:latin typeface="Bradley Hand ITC" pitchFamily="66" charset="0"/>
              </a:rPr>
              <a:t>this workshop</a:t>
            </a:r>
            <a:endParaRPr lang="en-US" sz="4000" b="1" dirty="0" smtClean="0">
              <a:latin typeface="Bradley Hand ITC" pitchFamily="66" charset="0"/>
            </a:endParaRPr>
          </a:p>
        </p:txBody>
      </p:sp>
      <p:pic>
        <p:nvPicPr>
          <p:cNvPr id="39939" name="Picture 4" descr="Retouched_AfricanMale_HR"/>
          <p:cNvPicPr preferRelativeResize="0">
            <a:picLocks noChangeArrowheads="1"/>
          </p:cNvPicPr>
          <p:nvPr/>
        </p:nvPicPr>
        <p:blipFill>
          <a:blip r:embed="rId2" cstate="print"/>
          <a:srcRect/>
          <a:stretch>
            <a:fillRect/>
          </a:stretch>
        </p:blipFill>
        <p:spPr bwMode="auto">
          <a:xfrm>
            <a:off x="0" y="0"/>
            <a:ext cx="1608138" cy="1673225"/>
          </a:xfrm>
          <a:prstGeom prst="rect">
            <a:avLst/>
          </a:prstGeom>
          <a:noFill/>
          <a:ln w="9525">
            <a:noFill/>
            <a:miter lim="800000"/>
            <a:headEnd/>
            <a:tailEnd/>
          </a:ln>
        </p:spPr>
      </p:pic>
      <p:pic>
        <p:nvPicPr>
          <p:cNvPr id="39940" name="Picture 5" descr="CaucasianFemale_HR"/>
          <p:cNvPicPr preferRelativeResize="0">
            <a:picLocks noChangeArrowheads="1"/>
          </p:cNvPicPr>
          <p:nvPr/>
        </p:nvPicPr>
        <p:blipFill>
          <a:blip r:embed="rId3" cstate="print"/>
          <a:srcRect/>
          <a:stretch>
            <a:fillRect/>
          </a:stretch>
        </p:blipFill>
        <p:spPr bwMode="auto">
          <a:xfrm>
            <a:off x="0" y="1676400"/>
            <a:ext cx="1608138" cy="1673225"/>
          </a:xfrm>
          <a:prstGeom prst="rect">
            <a:avLst/>
          </a:prstGeom>
          <a:noFill/>
          <a:ln w="9525">
            <a:noFill/>
            <a:miter lim="800000"/>
            <a:headEnd/>
            <a:tailEnd/>
          </a:ln>
        </p:spPr>
      </p:pic>
      <p:pic>
        <p:nvPicPr>
          <p:cNvPr id="39941" name="Picture 6" descr="Retouched_Group_HR_270"/>
          <p:cNvPicPr preferRelativeResize="0">
            <a:picLocks noChangeArrowheads="1"/>
          </p:cNvPicPr>
          <p:nvPr/>
        </p:nvPicPr>
        <p:blipFill>
          <a:blip r:embed="rId4" cstate="print"/>
          <a:srcRect/>
          <a:stretch>
            <a:fillRect/>
          </a:stretch>
        </p:blipFill>
        <p:spPr bwMode="auto">
          <a:xfrm>
            <a:off x="0" y="3352800"/>
            <a:ext cx="1608138" cy="1673225"/>
          </a:xfrm>
          <a:prstGeom prst="rect">
            <a:avLst/>
          </a:prstGeom>
          <a:noFill/>
          <a:ln w="9525">
            <a:noFill/>
            <a:miter lim="800000"/>
            <a:headEnd/>
            <a:tailEnd/>
          </a:ln>
        </p:spPr>
      </p:pic>
      <p:pic>
        <p:nvPicPr>
          <p:cNvPr id="39942" name="Picture 7" descr="AsianFemale_HR"/>
          <p:cNvPicPr preferRelativeResize="0">
            <a:picLocks noChangeArrowheads="1"/>
          </p:cNvPicPr>
          <p:nvPr/>
        </p:nvPicPr>
        <p:blipFill>
          <a:blip r:embed="rId5" cstate="print"/>
          <a:srcRect/>
          <a:stretch>
            <a:fillRect/>
          </a:stretch>
        </p:blipFill>
        <p:spPr bwMode="auto">
          <a:xfrm>
            <a:off x="0" y="5029200"/>
            <a:ext cx="1608138" cy="1673225"/>
          </a:xfrm>
          <a:prstGeom prst="rect">
            <a:avLst/>
          </a:prstGeom>
          <a:noFill/>
          <a:ln w="9525">
            <a:noFill/>
            <a:miter lim="800000"/>
            <a:headEnd/>
            <a:tailEnd/>
          </a:ln>
        </p:spPr>
      </p:pic>
      <p:pic>
        <p:nvPicPr>
          <p:cNvPr id="39943" name="Picture 8"/>
          <p:cNvPicPr>
            <a:picLocks noChangeAspect="1" noChangeArrowheads="1"/>
          </p:cNvPicPr>
          <p:nvPr/>
        </p:nvPicPr>
        <p:blipFill>
          <a:blip r:embed="rId6"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5123"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5124"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5125"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5126"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5127"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5128"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College Costs</a:t>
            </a:r>
          </a:p>
        </p:txBody>
      </p:sp>
      <p:sp>
        <p:nvSpPr>
          <p:cNvPr id="5129" name="Rectangle 9"/>
          <p:cNvSpPr>
            <a:spLocks noGrp="1" noChangeArrowheads="1"/>
          </p:cNvSpPr>
          <p:nvPr>
            <p:ph type="body" idx="1"/>
          </p:nvPr>
        </p:nvSpPr>
        <p:spPr>
          <a:xfrm>
            <a:off x="1600200" y="1600201"/>
            <a:ext cx="7391400" cy="4343400"/>
          </a:xfrm>
        </p:spPr>
        <p:txBody>
          <a:bodyPr/>
          <a:lstStyle/>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average cost for published tuition and fees in a public two-year college per year is </a:t>
            </a:r>
            <a:r>
              <a:rPr lang="en-US" sz="2000" b="1" dirty="0" smtClean="0">
                <a:latin typeface="Verdana" pitchFamily="34" charset="0"/>
              </a:rPr>
              <a:t>$2,713 </a:t>
            </a:r>
            <a:endParaRPr lang="en-US" sz="2000" dirty="0" smtClean="0">
              <a:latin typeface="Verdana" pitchFamily="34" charset="0"/>
            </a:endParaRPr>
          </a:p>
          <a:p>
            <a:pPr marL="382588" indent="-382588" algn="just" defTabSz="1019175" eaLnBrk="1" hangingPunct="1">
              <a:lnSpc>
                <a:spcPct val="80000"/>
              </a:lnSpc>
              <a:spcAft>
                <a:spcPct val="20000"/>
              </a:spcAft>
              <a:buClr>
                <a:schemeClr val="tx2"/>
              </a:buClr>
              <a:buSzPct val="70000"/>
              <a:buFont typeface="Wingdings" pitchFamily="2" charset="2"/>
              <a:buChar char="v"/>
            </a:pPr>
            <a:endParaRPr lang="en-US" sz="2000" dirty="0" smtClean="0">
              <a:latin typeface="Verdana" pitchFamily="34" charset="0"/>
            </a:endParaRP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average cost for published tuition and fees in a public four-year college or university per year is</a:t>
            </a:r>
            <a:r>
              <a:rPr lang="en-US" sz="2000" b="1" dirty="0" smtClean="0">
                <a:latin typeface="Verdana" pitchFamily="34" charset="0"/>
              </a:rPr>
              <a:t> $7,605 	</a:t>
            </a:r>
          </a:p>
          <a:p>
            <a:pPr marL="782638" lvl="1"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Average surcharge for full-time out-of-state students at these institutions is </a:t>
            </a:r>
            <a:r>
              <a:rPr lang="en-US" sz="2000" b="1" dirty="0" smtClean="0">
                <a:latin typeface="Verdana" pitchFamily="34" charset="0"/>
                <a:ea typeface="+mn-ea"/>
                <a:cs typeface="+mn-cs"/>
              </a:rPr>
              <a:t>$11,990</a:t>
            </a:r>
          </a:p>
          <a:p>
            <a:pPr marL="382588" indent="-382588" algn="just" defTabSz="1019175" eaLnBrk="1" hangingPunct="1">
              <a:lnSpc>
                <a:spcPct val="80000"/>
              </a:lnSpc>
              <a:spcAft>
                <a:spcPct val="20000"/>
              </a:spcAft>
              <a:buClr>
                <a:schemeClr val="tx2"/>
              </a:buClr>
              <a:buSzPct val="70000"/>
              <a:buNone/>
            </a:pPr>
            <a:endParaRPr lang="en-US" sz="2000" dirty="0" smtClean="0">
              <a:latin typeface="Verdana" pitchFamily="34" charset="0"/>
            </a:endParaRP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average cost for published tuition and fees in a private four-year college per year is </a:t>
            </a:r>
            <a:r>
              <a:rPr lang="en-US" sz="2000" b="1" dirty="0" smtClean="0">
                <a:latin typeface="Verdana" pitchFamily="34" charset="0"/>
              </a:rPr>
              <a:t>$27,293</a:t>
            </a:r>
            <a:endParaRPr lang="en-US" sz="2000" b="1" u="sng" dirty="0" smtClean="0">
              <a:latin typeface="Verdana" pitchFamily="34" charset="0"/>
            </a:endParaRPr>
          </a:p>
        </p:txBody>
      </p:sp>
      <p:pic>
        <p:nvPicPr>
          <p:cNvPr id="5130"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
        <p:nvSpPr>
          <p:cNvPr id="11" name="Rectangle 10"/>
          <p:cNvSpPr/>
          <p:nvPr/>
        </p:nvSpPr>
        <p:spPr>
          <a:xfrm>
            <a:off x="1828800" y="5768471"/>
            <a:ext cx="3733800" cy="1089529"/>
          </a:xfrm>
          <a:prstGeom prst="rect">
            <a:avLst/>
          </a:prstGeom>
        </p:spPr>
        <p:txBody>
          <a:bodyPr wrap="square">
            <a:spAutoFit/>
          </a:bodyPr>
          <a:lstStyle/>
          <a:p>
            <a:pPr algn="ctr" defTabSz="1019175">
              <a:lnSpc>
                <a:spcPct val="150000"/>
              </a:lnSpc>
              <a:spcBef>
                <a:spcPct val="20000"/>
              </a:spcBef>
              <a:spcAft>
                <a:spcPct val="25000"/>
              </a:spcAft>
            </a:pPr>
            <a:r>
              <a:rPr lang="en-US" sz="1200" b="1" dirty="0" smtClean="0">
                <a:latin typeface="Verdana" pitchFamily="34" charset="0"/>
              </a:rPr>
              <a:t>Source for Statistics:  </a:t>
            </a:r>
          </a:p>
          <a:p>
            <a:pPr algn="ctr" defTabSz="1019175">
              <a:lnSpc>
                <a:spcPct val="150000"/>
              </a:lnSpc>
              <a:spcBef>
                <a:spcPct val="20000"/>
              </a:spcBef>
              <a:spcAft>
                <a:spcPct val="25000"/>
              </a:spcAft>
            </a:pPr>
            <a:r>
              <a:rPr lang="en-US" sz="1200" i="1" dirty="0" smtClean="0">
                <a:latin typeface="Verdana" pitchFamily="34" charset="0"/>
                <a:hlinkClick r:id="rId8"/>
              </a:rPr>
              <a:t>What it Costs to Go to College</a:t>
            </a:r>
            <a:endParaRPr lang="en-US" sz="1200" i="1" dirty="0" smtClean="0">
              <a:latin typeface="Verdana" pitchFamily="34" charset="0"/>
            </a:endParaRPr>
          </a:p>
          <a:p>
            <a:pPr algn="ctr" defTabSz="1019175">
              <a:lnSpc>
                <a:spcPct val="150000"/>
              </a:lnSpc>
              <a:spcBef>
                <a:spcPct val="20000"/>
              </a:spcBef>
              <a:spcAft>
                <a:spcPct val="25000"/>
              </a:spcAft>
            </a:pPr>
            <a:r>
              <a:rPr lang="en-US" sz="1200" dirty="0" smtClean="0">
                <a:latin typeface="Verdana" pitchFamily="34" charset="0"/>
              </a:rPr>
              <a:t>College Board, 2010 </a:t>
            </a:r>
            <a:endParaRPr lang="en-US" sz="1200" dirty="0">
              <a:latin typeface="Verdana"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6147"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6148"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6149"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6150"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6151"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6152" name="Rectangle 8"/>
          <p:cNvSpPr>
            <a:spLocks noGrp="1" noChangeArrowheads="1"/>
          </p:cNvSpPr>
          <p:nvPr>
            <p:ph type="ctrTitle"/>
          </p:nvPr>
        </p:nvSpPr>
        <p:spPr>
          <a:xfrm>
            <a:off x="1600200" y="2130425"/>
            <a:ext cx="7543800" cy="1470025"/>
          </a:xfrm>
        </p:spPr>
        <p:txBody>
          <a:bodyPr/>
          <a:lstStyle/>
          <a:p>
            <a:pPr eaLnBrk="1" hangingPunct="1"/>
            <a:r>
              <a:rPr lang="en-US" sz="4000" b="1" i="1" dirty="0" smtClean="0">
                <a:latin typeface="Bradley Hand ITC" pitchFamily="66" charset="0"/>
              </a:rPr>
              <a:t>The </a:t>
            </a:r>
            <a:r>
              <a:rPr lang="en-US" sz="7200" b="1" i="1" dirty="0" smtClean="0">
                <a:latin typeface="Bradley Hand ITC" pitchFamily="66" charset="0"/>
              </a:rPr>
              <a:t>FREE</a:t>
            </a:r>
            <a:r>
              <a:rPr lang="en-US" sz="4000" b="1" i="1" dirty="0" smtClean="0">
                <a:latin typeface="Bradley Hand ITC" pitchFamily="66" charset="0"/>
              </a:rPr>
              <a:t> Application for Federal Student Aid (FAFSA)</a:t>
            </a:r>
            <a:br>
              <a:rPr lang="en-US" sz="4000" b="1" i="1" dirty="0" smtClean="0">
                <a:latin typeface="Bradley Hand ITC" pitchFamily="66" charset="0"/>
              </a:rPr>
            </a:br>
            <a:endParaRPr lang="en-US" sz="4000" b="1" i="1" dirty="0" smtClean="0">
              <a:latin typeface="Bradley Hand ITC" pitchFamily="66" charset="0"/>
            </a:endParaRPr>
          </a:p>
        </p:txBody>
      </p:sp>
      <p:pic>
        <p:nvPicPr>
          <p:cNvPr id="6154"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4099"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4100"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4101"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4102"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4103"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4104"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What is the FAFSA? </a:t>
            </a:r>
          </a:p>
        </p:txBody>
      </p:sp>
      <p:sp>
        <p:nvSpPr>
          <p:cNvPr id="4105" name="Rectangle 9"/>
          <p:cNvSpPr>
            <a:spLocks noGrp="1" noChangeArrowheads="1"/>
          </p:cNvSpPr>
          <p:nvPr>
            <p:ph type="body" idx="1"/>
          </p:nvPr>
        </p:nvSpPr>
        <p:spPr>
          <a:xfrm>
            <a:off x="1600200" y="1524000"/>
            <a:ext cx="7391400" cy="4602163"/>
          </a:xfrm>
        </p:spPr>
        <p:txBody>
          <a:bodyPr/>
          <a:lstStyle/>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Free Application for Federal Student Aid (FAFSA) is a form that current and prospective students must annually complete to apply for federal student aid</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The FAFSA is distributed and processed by the largest source of student aid in the nation, the U.S. Department of Education</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Applications are available electronically or in paper form</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Students are encouraged to apply as soon as possible on or after January 1st  </a:t>
            </a:r>
          </a:p>
          <a:p>
            <a:pPr marL="382588"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Completing the FAFSA is just the first step in the financial aid process</a:t>
            </a:r>
          </a:p>
        </p:txBody>
      </p:sp>
      <p:pic>
        <p:nvPicPr>
          <p:cNvPr id="4106" name="Picture 10"/>
          <p:cNvPicPr>
            <a:picLocks noChangeAspect="1" noChangeArrowheads="1"/>
          </p:cNvPicPr>
          <p:nvPr/>
        </p:nvPicPr>
        <p:blipFill>
          <a:blip r:embed="rId7" cstate="print"/>
          <a:srcRect/>
          <a:stretch>
            <a:fillRect/>
          </a:stretch>
        </p:blipFill>
        <p:spPr bwMode="auto">
          <a:xfrm>
            <a:off x="5600700" y="6086475"/>
            <a:ext cx="35433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8675"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8676"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8677"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8678"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8679"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8680"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Before Beginning the FAFSA</a:t>
            </a:r>
          </a:p>
        </p:txBody>
      </p:sp>
      <p:sp>
        <p:nvSpPr>
          <p:cNvPr id="28681" name="Rectangle 9"/>
          <p:cNvSpPr>
            <a:spLocks noGrp="1" noChangeArrowheads="1"/>
          </p:cNvSpPr>
          <p:nvPr>
            <p:ph type="body" idx="1"/>
          </p:nvPr>
        </p:nvSpPr>
        <p:spPr>
          <a:xfrm>
            <a:off x="1752600" y="1295400"/>
            <a:ext cx="7162800" cy="4373563"/>
          </a:xfrm>
        </p:spPr>
        <p:txBody>
          <a:bodyPr/>
          <a:lstStyle/>
          <a:p>
            <a:pPr marL="38258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Check ALL application deadlines</a:t>
            </a:r>
          </a:p>
          <a:p>
            <a:pPr marL="782638"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School and state deadlines* may differ from federal guidelines</a:t>
            </a:r>
          </a:p>
          <a:p>
            <a:pPr marL="38258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Confirm your dependency status*</a:t>
            </a:r>
          </a:p>
          <a:p>
            <a:pPr marL="38258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Search for school codes*</a:t>
            </a:r>
          </a:p>
          <a:p>
            <a:pPr marL="382588"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Determine how you will submit the FAFSA</a:t>
            </a:r>
          </a:p>
          <a:p>
            <a:pPr marL="782638"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Electronically (up to 14 days FASTER!)</a:t>
            </a:r>
          </a:p>
          <a:p>
            <a:pPr marL="1239838"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Electronic signature and submission requires a PIN. Establish a PIN before at </a:t>
            </a:r>
            <a:r>
              <a:rPr lang="en-US" dirty="0" smtClean="0">
                <a:latin typeface="Verdana" pitchFamily="34" charset="0"/>
                <a:ea typeface="+mn-ea"/>
                <a:cs typeface="+mn-cs"/>
                <a:hlinkClick r:id="rId7"/>
              </a:rPr>
              <a:t>www.pin.ed.gov</a:t>
            </a:r>
            <a:r>
              <a:rPr lang="en-US" dirty="0" smtClean="0">
                <a:latin typeface="Verdana" pitchFamily="34" charset="0"/>
                <a:ea typeface="+mn-ea"/>
                <a:cs typeface="+mn-cs"/>
              </a:rPr>
              <a:t> or during the application process</a:t>
            </a:r>
          </a:p>
          <a:p>
            <a:pPr marL="782638" lvl="2" indent="-382588"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ea typeface="+mn-ea"/>
                <a:cs typeface="+mn-cs"/>
              </a:rPr>
              <a:t>Manually </a:t>
            </a:r>
          </a:p>
          <a:p>
            <a:pPr marL="1239838" lvl="3" indent="-382588" defTabSz="1019175" eaLnBrk="1" hangingPunct="1">
              <a:lnSpc>
                <a:spcPct val="80000"/>
              </a:lnSpc>
              <a:spcAft>
                <a:spcPct val="20000"/>
              </a:spcAft>
              <a:buClr>
                <a:schemeClr val="tx2"/>
              </a:buClr>
              <a:buSzPct val="70000"/>
              <a:buFont typeface="Wingdings" pitchFamily="2" charset="2"/>
              <a:buChar char="v"/>
            </a:pPr>
            <a:r>
              <a:rPr lang="en-US" dirty="0" smtClean="0">
                <a:latin typeface="Verdana" pitchFamily="34" charset="0"/>
                <a:ea typeface="+mn-ea"/>
                <a:cs typeface="+mn-cs"/>
              </a:rPr>
              <a:t>Sign and mail the application to the address provided</a:t>
            </a:r>
          </a:p>
        </p:txBody>
      </p:sp>
      <p:pic>
        <p:nvPicPr>
          <p:cNvPr id="28682" name="Picture 10"/>
          <p:cNvPicPr>
            <a:picLocks noChangeAspect="1" noChangeArrowheads="1"/>
          </p:cNvPicPr>
          <p:nvPr/>
        </p:nvPicPr>
        <p:blipFill>
          <a:blip r:embed="rId8" cstate="print"/>
          <a:srcRect/>
          <a:stretch>
            <a:fillRect/>
          </a:stretch>
        </p:blipFill>
        <p:spPr bwMode="auto">
          <a:xfrm>
            <a:off x="5600700" y="6086475"/>
            <a:ext cx="3543300" cy="771525"/>
          </a:xfrm>
          <a:prstGeom prst="rect">
            <a:avLst/>
          </a:prstGeom>
          <a:noFill/>
          <a:ln w="9525">
            <a:noFill/>
            <a:miter lim="800000"/>
            <a:headEnd/>
            <a:tailEnd/>
          </a:ln>
        </p:spPr>
      </p:pic>
      <p:sp>
        <p:nvSpPr>
          <p:cNvPr id="11" name="Rectangle 10"/>
          <p:cNvSpPr/>
          <p:nvPr/>
        </p:nvSpPr>
        <p:spPr>
          <a:xfrm>
            <a:off x="1752600" y="6324600"/>
            <a:ext cx="3733800" cy="307777"/>
          </a:xfrm>
          <a:prstGeom prst="rect">
            <a:avLst/>
          </a:prstGeom>
        </p:spPr>
        <p:txBody>
          <a:bodyPr wrap="square">
            <a:spAutoFit/>
          </a:bodyPr>
          <a:lstStyle/>
          <a:p>
            <a:pPr marL="0" lvl="2" algn="ctr"/>
            <a:r>
              <a:rPr lang="en-US" sz="1400" i="1" dirty="0" smtClean="0">
                <a:latin typeface="Verdana" pitchFamily="34" charset="0"/>
              </a:rPr>
              <a:t>*Can be done online at </a:t>
            </a:r>
            <a:r>
              <a:rPr lang="en-US" sz="1400" i="1" dirty="0" smtClean="0">
                <a:latin typeface="Verdana" pitchFamily="34" charset="0"/>
                <a:hlinkClick r:id="rId9"/>
              </a:rPr>
              <a:t>www.fafsa.gov</a:t>
            </a:r>
            <a:r>
              <a:rPr lang="en-US" sz="1400" i="1" dirty="0" smtClean="0">
                <a:latin typeface="Verdana" pitchFamily="34"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8675" name="Rectangle 3"/>
          <p:cNvSpPr>
            <a:spLocks noChangeArrowheads="1"/>
          </p:cNvSpPr>
          <p:nvPr/>
        </p:nvSpPr>
        <p:spPr bwMode="auto">
          <a:xfrm>
            <a:off x="0" y="6505575"/>
            <a:ext cx="9144000" cy="0"/>
          </a:xfrm>
          <a:prstGeom prst="rect">
            <a:avLst/>
          </a:prstGeom>
          <a:noFill/>
          <a:ln w="9525">
            <a:noFill/>
            <a:miter lim="800000"/>
            <a:headEnd/>
            <a:tailEnd/>
          </a:ln>
        </p:spPr>
        <p:txBody>
          <a:bodyPr wrap="none" anchor="ctr">
            <a:spAutoFit/>
          </a:bodyPr>
          <a:lstStyle/>
          <a:p>
            <a:endParaRPr lang="en-US" dirty="0"/>
          </a:p>
        </p:txBody>
      </p:sp>
      <p:pic>
        <p:nvPicPr>
          <p:cNvPr id="28676" name="Picture 4" descr="Retouched_AfricanMale_HR"/>
          <p:cNvPicPr preferRelativeResize="0">
            <a:picLocks noChangeArrowheads="1"/>
          </p:cNvPicPr>
          <p:nvPr/>
        </p:nvPicPr>
        <p:blipFill>
          <a:blip r:embed="rId3" cstate="print"/>
          <a:srcRect/>
          <a:stretch>
            <a:fillRect/>
          </a:stretch>
        </p:blipFill>
        <p:spPr bwMode="auto">
          <a:xfrm>
            <a:off x="0" y="0"/>
            <a:ext cx="1608138" cy="1673225"/>
          </a:xfrm>
          <a:prstGeom prst="rect">
            <a:avLst/>
          </a:prstGeom>
          <a:noFill/>
          <a:ln w="9525">
            <a:noFill/>
            <a:miter lim="800000"/>
            <a:headEnd/>
            <a:tailEnd/>
          </a:ln>
        </p:spPr>
      </p:pic>
      <p:pic>
        <p:nvPicPr>
          <p:cNvPr id="28677" name="Picture 5" descr="AsianFemale_HR"/>
          <p:cNvPicPr preferRelativeResize="0">
            <a:picLocks noChangeArrowheads="1"/>
          </p:cNvPicPr>
          <p:nvPr/>
        </p:nvPicPr>
        <p:blipFill>
          <a:blip r:embed="rId4" cstate="print"/>
          <a:srcRect/>
          <a:stretch>
            <a:fillRect/>
          </a:stretch>
        </p:blipFill>
        <p:spPr bwMode="auto">
          <a:xfrm>
            <a:off x="0" y="5029200"/>
            <a:ext cx="1608138" cy="1673225"/>
          </a:xfrm>
          <a:prstGeom prst="rect">
            <a:avLst/>
          </a:prstGeom>
          <a:noFill/>
          <a:ln w="9525">
            <a:noFill/>
            <a:miter lim="800000"/>
            <a:headEnd/>
            <a:tailEnd/>
          </a:ln>
        </p:spPr>
      </p:pic>
      <p:pic>
        <p:nvPicPr>
          <p:cNvPr id="28678" name="Picture 6" descr="CaucasianFemale_HR"/>
          <p:cNvPicPr preferRelativeResize="0">
            <a:picLocks noChangeArrowheads="1"/>
          </p:cNvPicPr>
          <p:nvPr/>
        </p:nvPicPr>
        <p:blipFill>
          <a:blip r:embed="rId5" cstate="print"/>
          <a:srcRect/>
          <a:stretch>
            <a:fillRect/>
          </a:stretch>
        </p:blipFill>
        <p:spPr bwMode="auto">
          <a:xfrm>
            <a:off x="0" y="1676400"/>
            <a:ext cx="1608138" cy="1673225"/>
          </a:xfrm>
          <a:prstGeom prst="rect">
            <a:avLst/>
          </a:prstGeom>
          <a:noFill/>
          <a:ln w="9525">
            <a:noFill/>
            <a:miter lim="800000"/>
            <a:headEnd/>
            <a:tailEnd/>
          </a:ln>
        </p:spPr>
      </p:pic>
      <p:pic>
        <p:nvPicPr>
          <p:cNvPr id="28679" name="Picture 7" descr="Retouched_Group_HR_270"/>
          <p:cNvPicPr preferRelativeResize="0">
            <a:picLocks noChangeArrowheads="1"/>
          </p:cNvPicPr>
          <p:nvPr/>
        </p:nvPicPr>
        <p:blipFill>
          <a:blip r:embed="rId6" cstate="print"/>
          <a:srcRect/>
          <a:stretch>
            <a:fillRect/>
          </a:stretch>
        </p:blipFill>
        <p:spPr bwMode="auto">
          <a:xfrm>
            <a:off x="0" y="3352800"/>
            <a:ext cx="1608138" cy="1673225"/>
          </a:xfrm>
          <a:prstGeom prst="rect">
            <a:avLst/>
          </a:prstGeom>
          <a:noFill/>
          <a:ln w="9525">
            <a:noFill/>
            <a:miter lim="800000"/>
            <a:headEnd/>
            <a:tailEnd/>
          </a:ln>
        </p:spPr>
      </p:pic>
      <p:sp>
        <p:nvSpPr>
          <p:cNvPr id="28680" name="Rectangle 8"/>
          <p:cNvSpPr>
            <a:spLocks noGrp="1" noChangeArrowheads="1"/>
          </p:cNvSpPr>
          <p:nvPr>
            <p:ph type="title"/>
          </p:nvPr>
        </p:nvSpPr>
        <p:spPr>
          <a:xfrm>
            <a:off x="1828800" y="274638"/>
            <a:ext cx="6858000" cy="1143000"/>
          </a:xfrm>
        </p:spPr>
        <p:txBody>
          <a:bodyPr/>
          <a:lstStyle/>
          <a:p>
            <a:pPr eaLnBrk="1" hangingPunct="1"/>
            <a:r>
              <a:rPr lang="en-US" sz="4000" b="1" i="1" dirty="0" smtClean="0">
                <a:latin typeface="Bradley Hand ITC" pitchFamily="66" charset="0"/>
              </a:rPr>
              <a:t>Before Beginning the FAFSA – Organize your documents</a:t>
            </a:r>
          </a:p>
        </p:txBody>
      </p:sp>
      <p:sp>
        <p:nvSpPr>
          <p:cNvPr id="28681" name="Rectangle 9"/>
          <p:cNvSpPr>
            <a:spLocks noGrp="1" noChangeArrowheads="1"/>
          </p:cNvSpPr>
          <p:nvPr>
            <p:ph type="body" idx="1"/>
          </p:nvPr>
        </p:nvSpPr>
        <p:spPr>
          <a:xfrm>
            <a:off x="1600200" y="1600200"/>
            <a:ext cx="7391400" cy="4525963"/>
          </a:xfrm>
        </p:spPr>
        <p:txBody>
          <a:bodyPr/>
          <a:lstStyle/>
          <a:p>
            <a:pPr indent="-382588" algn="just" defTabSz="1019175" eaLnBrk="1" hangingPunct="1">
              <a:lnSpc>
                <a:spcPct val="80000"/>
              </a:lnSpc>
              <a:spcAft>
                <a:spcPct val="20000"/>
              </a:spcAft>
              <a:buClr>
                <a:schemeClr val="tx2"/>
              </a:buClr>
              <a:buSzPct val="70000"/>
              <a:buFont typeface="Wingdings" pitchFamily="2" charset="2"/>
              <a:buChar char="v"/>
            </a:pPr>
            <a:r>
              <a:rPr lang="en-US" sz="2000" dirty="0" smtClean="0">
                <a:latin typeface="Verdana" pitchFamily="34" charset="0"/>
              </a:rPr>
              <a:t>2011-12 documents needed to complete the FAFSA include:</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Social Security Number</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Driver’s License Number (if any) </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2011 W-2 Forms and other records of money earned</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2011 Federal Income Tax Return for the current tax year</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parents’ 2011 Federal Income Tax Return (if you are a dependent student)</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2011 untaxed income records</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current bank statements</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t>Your current business and investment mortgage information, business and farm records, stock, bond and other investment records </a:t>
            </a:r>
          </a:p>
          <a:p>
            <a:pPr marL="966788" lvl="1" indent="-382588" algn="just" defTabSz="1019175" eaLnBrk="1" hangingPunct="1">
              <a:lnSpc>
                <a:spcPct val="80000"/>
              </a:lnSpc>
              <a:spcAft>
                <a:spcPct val="20000"/>
              </a:spcAft>
              <a:buClr>
                <a:schemeClr val="tx2"/>
              </a:buClr>
              <a:buSzPct val="70000"/>
              <a:buFont typeface="Wingdings" pitchFamily="2" charset="2"/>
              <a:buChar char="v"/>
            </a:pPr>
            <a:r>
              <a:rPr lang="en-US" sz="1800" dirty="0" smtClean="0">
                <a:latin typeface="Verdana" pitchFamily="34" charset="0"/>
                <a:ea typeface="+mn-ea"/>
                <a:cs typeface="+mn-cs"/>
              </a:rPr>
              <a:t>Your alien registration or permanent resident card (if you are not a U.S</a:t>
            </a:r>
            <a:r>
              <a:rPr lang="en-US" sz="1800" dirty="0" smtClean="0">
                <a:latin typeface="Verdana" pitchFamily="34" charset="0"/>
              </a:rPr>
              <a:t>. citizen)</a:t>
            </a:r>
            <a:endParaRPr lang="en-US" sz="1800" dirty="0">
              <a:latin typeface="Verdana" pitchFamily="34" charset="0"/>
            </a:endParaRPr>
          </a:p>
        </p:txBody>
      </p:sp>
      <p:pic>
        <p:nvPicPr>
          <p:cNvPr id="28682" name="Picture 10"/>
          <p:cNvPicPr>
            <a:picLocks noChangeAspect="1" noChangeArrowheads="1"/>
          </p:cNvPicPr>
          <p:nvPr/>
        </p:nvPicPr>
        <p:blipFill>
          <a:blip r:embed="rId7" cstate="print"/>
          <a:srcRect/>
          <a:stretch>
            <a:fillRect/>
          </a:stretch>
        </p:blipFill>
        <p:spPr bwMode="auto">
          <a:xfrm>
            <a:off x="5600700" y="6324600"/>
            <a:ext cx="3543300" cy="53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7619</TotalTime>
  <Words>2602</Words>
  <Application>Microsoft Macintosh PowerPoint</Application>
  <PresentationFormat>On-screen Show (4:3)</PresentationFormat>
  <Paragraphs>295</Paragraphs>
  <Slides>45</Slides>
  <Notes>20</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Default Design</vt:lpstr>
      <vt:lpstr>Financial Aid Overview 2011-12 </vt:lpstr>
      <vt:lpstr> Goals   </vt:lpstr>
      <vt:lpstr>What is Financial Aid? </vt:lpstr>
      <vt:lpstr>Types of Financial Aid</vt:lpstr>
      <vt:lpstr>College Costs</vt:lpstr>
      <vt:lpstr>The FREE Application for Federal Student Aid (FAFSA) </vt:lpstr>
      <vt:lpstr>What is the FAFSA? </vt:lpstr>
      <vt:lpstr>Before Beginning the FAFSA</vt:lpstr>
      <vt:lpstr>Before Beginning the FAFSA – Organize your documents</vt:lpstr>
      <vt:lpstr>“FAFSA on the Web” Worksheet</vt:lpstr>
      <vt:lpstr>Complete the FAFSA - Electronically</vt:lpstr>
      <vt:lpstr>FAFSA Web site</vt:lpstr>
      <vt:lpstr>Complete the FAFSA - Paper</vt:lpstr>
      <vt:lpstr>Your Student Aid Report (SAR)</vt:lpstr>
      <vt:lpstr>Your Student Aid Report (SAR)</vt:lpstr>
      <vt:lpstr>Your Student Aid Report (SAR)</vt:lpstr>
      <vt:lpstr>Information to Keep In Mind</vt:lpstr>
      <vt:lpstr>State Grants and Scholarships </vt:lpstr>
      <vt:lpstr>State Grants &amp; Scholarships</vt:lpstr>
      <vt:lpstr>How to Apply for State  Grants &amp; Scholarships</vt:lpstr>
      <vt:lpstr>www.FloridaStudentFinancialAid.org</vt:lpstr>
      <vt:lpstr>Student Application</vt:lpstr>
      <vt:lpstr>Eligible Institution Information</vt:lpstr>
      <vt:lpstr>Eligible Institution Information </vt:lpstr>
      <vt:lpstr> Types of State Grants &amp; Scholarships </vt:lpstr>
      <vt:lpstr>Florida Bright Futures Scholarship Program</vt:lpstr>
      <vt:lpstr>2010 Legislative Changes</vt:lpstr>
      <vt:lpstr>2010 Legislative Changes  (continued)</vt:lpstr>
      <vt:lpstr>2011 Legislative Changes FAFSA Requirement</vt:lpstr>
      <vt:lpstr>2011 Legislative Changes Test Score Requirements</vt:lpstr>
      <vt:lpstr>Other State Grants  &amp; Scholarships</vt:lpstr>
      <vt:lpstr>Other State Grants  &amp; Scholarships</vt:lpstr>
      <vt:lpstr>www.facts.org</vt:lpstr>
      <vt:lpstr>www.facts.org</vt:lpstr>
      <vt:lpstr>www.facts.org  - Check Bright Futures Eligibility</vt:lpstr>
      <vt:lpstr>Searching for Other  Types of Aid </vt:lpstr>
      <vt:lpstr>www.fastweb.com</vt:lpstr>
      <vt:lpstr>Other Sources</vt:lpstr>
      <vt:lpstr>Tax Incentive Programs:  American Opportunity Tax Credit</vt:lpstr>
      <vt:lpstr>Tax Incentive Programs:  Lifetime Learning Credit</vt:lpstr>
      <vt:lpstr>IMPORTANT!</vt:lpstr>
      <vt:lpstr>Navigating Your  Financial Future</vt:lpstr>
      <vt:lpstr>For More Information</vt:lpstr>
      <vt:lpstr>Questions?</vt:lpstr>
      <vt:lpstr>Slide 45</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Auxier</dc:creator>
  <cp:lastModifiedBy>Kathy Trapp</cp:lastModifiedBy>
  <cp:revision>276</cp:revision>
  <dcterms:created xsi:type="dcterms:W3CDTF">2012-01-18T23:42:04Z</dcterms:created>
  <dcterms:modified xsi:type="dcterms:W3CDTF">2012-01-19T01:20:13Z</dcterms:modified>
</cp:coreProperties>
</file>